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sldIdLst>
    <p:sldId id="256" r:id="rId5"/>
    <p:sldId id="257" r:id="rId6"/>
    <p:sldId id="259" r:id="rId7"/>
    <p:sldId id="264" r:id="rId8"/>
    <p:sldId id="343" r:id="rId9"/>
    <p:sldId id="274" r:id="rId10"/>
    <p:sldId id="261" r:id="rId11"/>
    <p:sldId id="361" r:id="rId12"/>
    <p:sldId id="362" r:id="rId13"/>
    <p:sldId id="366" r:id="rId14"/>
    <p:sldId id="365" r:id="rId15"/>
    <p:sldId id="367" r:id="rId16"/>
    <p:sldId id="368" r:id="rId17"/>
    <p:sldId id="363" r:id="rId18"/>
    <p:sldId id="364" r:id="rId19"/>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Georgia" panose="02040502050405020303" pitchFamily="18" charset="0"/>
        <a:ea typeface="+mn-ea"/>
        <a:cs typeface="+mn-cs"/>
      </a:defRPr>
    </a:lvl1pPr>
    <a:lvl2pPr marL="457200" algn="l" rtl="0" eaLnBrk="0" fontAlgn="base" hangingPunct="0">
      <a:spcBef>
        <a:spcPct val="0"/>
      </a:spcBef>
      <a:spcAft>
        <a:spcPct val="0"/>
      </a:spcAft>
      <a:defRPr kern="1200">
        <a:solidFill>
          <a:schemeClr val="tx1"/>
        </a:solidFill>
        <a:latin typeface="Georgia" panose="02040502050405020303" pitchFamily="18" charset="0"/>
        <a:ea typeface="+mn-ea"/>
        <a:cs typeface="+mn-cs"/>
      </a:defRPr>
    </a:lvl2pPr>
    <a:lvl3pPr marL="914400" algn="l" rtl="0" eaLnBrk="0" fontAlgn="base" hangingPunct="0">
      <a:spcBef>
        <a:spcPct val="0"/>
      </a:spcBef>
      <a:spcAft>
        <a:spcPct val="0"/>
      </a:spcAft>
      <a:defRPr kern="1200">
        <a:solidFill>
          <a:schemeClr val="tx1"/>
        </a:solidFill>
        <a:latin typeface="Georgia" panose="02040502050405020303" pitchFamily="18" charset="0"/>
        <a:ea typeface="+mn-ea"/>
        <a:cs typeface="+mn-cs"/>
      </a:defRPr>
    </a:lvl3pPr>
    <a:lvl4pPr marL="1371600" algn="l" rtl="0" eaLnBrk="0" fontAlgn="base" hangingPunct="0">
      <a:spcBef>
        <a:spcPct val="0"/>
      </a:spcBef>
      <a:spcAft>
        <a:spcPct val="0"/>
      </a:spcAft>
      <a:defRPr kern="1200">
        <a:solidFill>
          <a:schemeClr val="tx1"/>
        </a:solidFill>
        <a:latin typeface="Georgia" panose="02040502050405020303" pitchFamily="18" charset="0"/>
        <a:ea typeface="+mn-ea"/>
        <a:cs typeface="+mn-cs"/>
      </a:defRPr>
    </a:lvl4pPr>
    <a:lvl5pPr marL="1828800" algn="l" rtl="0" eaLnBrk="0" fontAlgn="base" hangingPunct="0">
      <a:spcBef>
        <a:spcPct val="0"/>
      </a:spcBef>
      <a:spcAft>
        <a:spcPct val="0"/>
      </a:spcAft>
      <a:defRPr kern="1200">
        <a:solidFill>
          <a:schemeClr val="tx1"/>
        </a:solidFill>
        <a:latin typeface="Georgia" panose="02040502050405020303" pitchFamily="18" charset="0"/>
        <a:ea typeface="+mn-ea"/>
        <a:cs typeface="+mn-cs"/>
      </a:defRPr>
    </a:lvl5pPr>
    <a:lvl6pPr marL="2286000" algn="l" defTabSz="914400" rtl="0" eaLnBrk="1" latinLnBrk="0" hangingPunct="1">
      <a:defRPr kern="1200">
        <a:solidFill>
          <a:schemeClr val="tx1"/>
        </a:solidFill>
        <a:latin typeface="Georgia" panose="02040502050405020303" pitchFamily="18" charset="0"/>
        <a:ea typeface="+mn-ea"/>
        <a:cs typeface="+mn-cs"/>
      </a:defRPr>
    </a:lvl6pPr>
    <a:lvl7pPr marL="2743200" algn="l" defTabSz="914400" rtl="0" eaLnBrk="1" latinLnBrk="0" hangingPunct="1">
      <a:defRPr kern="1200">
        <a:solidFill>
          <a:schemeClr val="tx1"/>
        </a:solidFill>
        <a:latin typeface="Georgia" panose="02040502050405020303" pitchFamily="18" charset="0"/>
        <a:ea typeface="+mn-ea"/>
        <a:cs typeface="+mn-cs"/>
      </a:defRPr>
    </a:lvl7pPr>
    <a:lvl8pPr marL="3200400" algn="l" defTabSz="914400" rtl="0" eaLnBrk="1" latinLnBrk="0" hangingPunct="1">
      <a:defRPr kern="1200">
        <a:solidFill>
          <a:schemeClr val="tx1"/>
        </a:solidFill>
        <a:latin typeface="Georgia" panose="02040502050405020303" pitchFamily="18" charset="0"/>
        <a:ea typeface="+mn-ea"/>
        <a:cs typeface="+mn-cs"/>
      </a:defRPr>
    </a:lvl8pPr>
    <a:lvl9pPr marL="3657600" algn="l" defTabSz="914400" rtl="0" eaLnBrk="1" latinLnBrk="0" hangingPunct="1">
      <a:defRPr kern="1200">
        <a:solidFill>
          <a:schemeClr val="tx1"/>
        </a:solidFill>
        <a:latin typeface="Georgia" panose="02040502050405020303" pitchFamily="18"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43" autoAdjust="0"/>
    <p:restoredTop sz="94660"/>
  </p:normalViewPr>
  <p:slideViewPr>
    <p:cSldViewPr snapToGrid="0">
      <p:cViewPr varScale="1">
        <p:scale>
          <a:sx n="110" d="100"/>
          <a:sy n="110" d="100"/>
        </p:scale>
        <p:origin x="552" y="7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3.png>
</file>

<file path=ppt/media/image14.png>
</file>

<file path=ppt/media/image15.png>
</file>

<file path=ppt/media/image2.png>
</file>

<file path=ppt/media/image24.png>
</file>

<file path=ppt/media/image25.sv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4DA996-455F-4048-AE68-92EFDE233F44}" type="datetimeFigureOut">
              <a:rPr lang="en-US" smtClean="0"/>
              <a:t>6/10/2022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F481B1-DD84-4B78-8CBA-3905CC1D0AB2}" type="slidenum">
              <a:rPr lang="en-US" smtClean="0"/>
              <a:t>‹#›</a:t>
            </a:fld>
            <a:endParaRPr lang="en-US"/>
          </a:p>
        </p:txBody>
      </p:sp>
    </p:spTree>
    <p:extLst>
      <p:ext uri="{BB962C8B-B14F-4D97-AF65-F5344CB8AC3E}">
        <p14:creationId xmlns:p14="http://schemas.microsoft.com/office/powerpoint/2010/main" val="2770386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Human body is like a new state of the art car</a:t>
            </a:r>
          </a:p>
          <a:p>
            <a:r>
              <a:rPr lang="en-GB" dirty="0"/>
              <a:t>CLICK</a:t>
            </a:r>
          </a:p>
          <a:p>
            <a:r>
              <a:rPr lang="en-GB" dirty="0"/>
              <a:t>They both need energy to be able to perform properly</a:t>
            </a:r>
          </a:p>
          <a:p>
            <a:r>
              <a:rPr lang="en-GB" dirty="0"/>
              <a:t>CLICK</a:t>
            </a:r>
          </a:p>
          <a:p>
            <a:r>
              <a:rPr lang="en-GB" dirty="0"/>
              <a:t>The energy originated from chemical energy (from food and fuel) and converted to kinetic energy in order to move</a:t>
            </a:r>
          </a:p>
          <a:p>
            <a:endParaRPr lang="en-GB" dirty="0"/>
          </a:p>
          <a:p>
            <a:r>
              <a:rPr lang="en-GB" dirty="0"/>
              <a:t>But not only that, CLICK</a:t>
            </a:r>
          </a:p>
          <a:p>
            <a:r>
              <a:rPr lang="en-GB" dirty="0"/>
              <a:t>both are complex systems with multiple parts</a:t>
            </a:r>
          </a:p>
          <a:p>
            <a:r>
              <a:rPr lang="en-GB" dirty="0"/>
              <a:t>CLICK</a:t>
            </a:r>
          </a:p>
          <a:p>
            <a:r>
              <a:rPr lang="en-GB" dirty="0"/>
              <a:t>that are interconnected to one another</a:t>
            </a:r>
          </a:p>
          <a:p>
            <a:endParaRPr lang="en-GB" dirty="0"/>
          </a:p>
          <a:p>
            <a:r>
              <a:rPr lang="en-GB" dirty="0"/>
              <a:t>Example:</a:t>
            </a:r>
          </a:p>
          <a:p>
            <a:r>
              <a:rPr lang="en-GB" dirty="0"/>
              <a:t>The fuel pump in a car is related to their cooling system that are connected to electrical systems that are connected to lighting system. </a:t>
            </a:r>
          </a:p>
          <a:p>
            <a:endParaRPr lang="en-GB" dirty="0"/>
          </a:p>
          <a:p>
            <a:r>
              <a:rPr lang="en-GB" dirty="0"/>
              <a:t>Similarly in human body, everything is connected. The brain, lung, heart, liver, all are one big interconnected system</a:t>
            </a:r>
          </a:p>
        </p:txBody>
      </p:sp>
      <p:sp>
        <p:nvSpPr>
          <p:cNvPr id="4" name="Slide Number Placeholder 3"/>
          <p:cNvSpPr>
            <a:spLocks noGrp="1"/>
          </p:cNvSpPr>
          <p:nvPr>
            <p:ph type="sldNum" sz="quarter" idx="5"/>
          </p:nvPr>
        </p:nvSpPr>
        <p:spPr/>
        <p:txBody>
          <a:bodyPr/>
          <a:lstStyle/>
          <a:p>
            <a:fld id="{A1EABC6E-9E9B-1A40-8199-E6DB634E70CD}" type="slidenum">
              <a:rPr lang="en-GB" smtClean="0"/>
              <a:t>4</a:t>
            </a:fld>
            <a:endParaRPr lang="en-GB"/>
          </a:p>
        </p:txBody>
      </p:sp>
    </p:spTree>
    <p:extLst>
      <p:ext uri="{BB962C8B-B14F-4D97-AF65-F5344CB8AC3E}">
        <p14:creationId xmlns:p14="http://schemas.microsoft.com/office/powerpoint/2010/main" val="621033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a car has electrical problem, it can be an isolated problem such as blinkers problem, but may also be central electrical problem that propagate to the entire car systems.</a:t>
            </a:r>
          </a:p>
          <a:p>
            <a:endParaRPr lang="en-GB" dirty="0"/>
          </a:p>
          <a:p>
            <a:r>
              <a:rPr lang="en-GB" dirty="0"/>
              <a:t>Similar with our body. For example, </a:t>
            </a:r>
          </a:p>
          <a:p>
            <a:r>
              <a:rPr lang="en-GB" dirty="0"/>
              <a:t>CLICK</a:t>
            </a:r>
          </a:p>
          <a:p>
            <a:r>
              <a:rPr lang="en-GB" dirty="0"/>
              <a:t>heart is very important organ in our body and</a:t>
            </a:r>
          </a:p>
          <a:p>
            <a:endParaRPr lang="en-GB" dirty="0"/>
          </a:p>
          <a:p>
            <a:r>
              <a:rPr lang="en-GB" dirty="0"/>
              <a:t>heart disease is a complex disease, most of the time, it has systemic effect to our body, so we cannot just focus on the heart only while treating it</a:t>
            </a:r>
          </a:p>
          <a:p>
            <a:endParaRPr lang="en-GB" dirty="0"/>
          </a:p>
          <a:p>
            <a:r>
              <a:rPr lang="en-GB" dirty="0"/>
              <a:t>We have to explore other important tissues too, such as </a:t>
            </a:r>
          </a:p>
          <a:p>
            <a:endParaRPr lang="en-GB" dirty="0"/>
          </a:p>
          <a:p>
            <a:r>
              <a:rPr lang="en-GB" dirty="0"/>
              <a:t>CLICK</a:t>
            </a:r>
          </a:p>
          <a:p>
            <a:endParaRPr lang="en-GB" dirty="0"/>
          </a:p>
          <a:p>
            <a:r>
              <a:rPr lang="en-GB" dirty="0"/>
              <a:t>Liver, Muscle, Adipose, and other important tissues to get better understanding of the disease</a:t>
            </a:r>
          </a:p>
          <a:p>
            <a:endParaRPr lang="en-GB" dirty="0"/>
          </a:p>
          <a:p>
            <a:r>
              <a:rPr lang="en-GB" dirty="0"/>
              <a:t>On top of tissue layers, there is another layer data, which is molecular data within the tissues or systems. One of the most superior molecular data is referred to as omics data, where it measures large number of analytes simultaneously. </a:t>
            </a:r>
          </a:p>
          <a:p>
            <a:endParaRPr lang="en-GB" dirty="0"/>
          </a:p>
          <a:p>
            <a:r>
              <a:rPr lang="en-GB" dirty="0"/>
              <a:t>omics data has been used and became huge helping hand for scientists in understanding diseases. There are many type of omics data, such as</a:t>
            </a:r>
          </a:p>
          <a:p>
            <a:r>
              <a:rPr lang="en-GB" dirty="0"/>
              <a:t>CLICK CLICK CLICK</a:t>
            </a:r>
          </a:p>
        </p:txBody>
      </p:sp>
      <p:sp>
        <p:nvSpPr>
          <p:cNvPr id="4" name="Slide Number Placeholder 3"/>
          <p:cNvSpPr>
            <a:spLocks noGrp="1"/>
          </p:cNvSpPr>
          <p:nvPr>
            <p:ph type="sldNum" sz="quarter" idx="5"/>
          </p:nvPr>
        </p:nvSpPr>
        <p:spPr/>
        <p:txBody>
          <a:bodyPr/>
          <a:lstStyle/>
          <a:p>
            <a:fld id="{A1EABC6E-9E9B-1A40-8199-E6DB634E70CD}" type="slidenum">
              <a:rPr lang="en-GB" smtClean="0"/>
              <a:t>5</a:t>
            </a:fld>
            <a:endParaRPr lang="en-GB"/>
          </a:p>
        </p:txBody>
      </p:sp>
    </p:spTree>
    <p:extLst>
      <p:ext uri="{BB962C8B-B14F-4D97-AF65-F5344CB8AC3E}">
        <p14:creationId xmlns:p14="http://schemas.microsoft.com/office/powerpoint/2010/main" val="1857005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We can leveraged these data to give us an interconnected and systematic view of human body. </a:t>
            </a:r>
          </a:p>
          <a:p>
            <a:endParaRPr lang="en-GB" dirty="0"/>
          </a:p>
          <a:p>
            <a:r>
              <a:rPr lang="en-GB" dirty="0"/>
              <a:t>But on the other hand, the complexity of the data is also increasing. </a:t>
            </a:r>
          </a:p>
          <a:p>
            <a:endParaRPr lang="en-GB" dirty="0"/>
          </a:p>
          <a:p>
            <a:r>
              <a:rPr lang="en-GB" dirty="0"/>
              <a:t>This emergence of complex and massive biological data</a:t>
            </a:r>
          </a:p>
          <a:p>
            <a:endParaRPr lang="en-GB" dirty="0"/>
          </a:p>
          <a:p>
            <a:r>
              <a:rPr lang="en-GB" dirty="0" err="1"/>
              <a:t>catalyzed</a:t>
            </a:r>
            <a:r>
              <a:rPr lang="en-GB" dirty="0"/>
              <a:t> by increasing computational power and the need of more efficient solution, </a:t>
            </a:r>
          </a:p>
          <a:p>
            <a:endParaRPr lang="en-GB" dirty="0"/>
          </a:p>
          <a:p>
            <a:r>
              <a:rPr lang="en-GB" dirty="0"/>
              <a:t>led to the emergence of a new multi-disciplinary paradigm and field in biology: Systems biology</a:t>
            </a:r>
          </a:p>
          <a:p>
            <a:endParaRPr lang="en-GB" dirty="0"/>
          </a:p>
          <a:p>
            <a:r>
              <a:rPr lang="en-GB" dirty="0"/>
              <a:t>CLICK</a:t>
            </a:r>
          </a:p>
          <a:p>
            <a:endParaRPr lang="en-GB" dirty="0"/>
          </a:p>
          <a:p>
            <a:r>
              <a:rPr lang="en-GB" dirty="0"/>
              <a:t>What is systems biology? CLICK</a:t>
            </a:r>
          </a:p>
          <a:p>
            <a:endParaRPr lang="en-GB" dirty="0"/>
          </a:p>
          <a:p>
            <a:r>
              <a:rPr lang="en-GB" dirty="0"/>
              <a:t>It's a holistic approach to answer complex and biological questions CLICK</a:t>
            </a:r>
          </a:p>
          <a:p>
            <a:endParaRPr lang="en-GB" dirty="0"/>
          </a:p>
          <a:p>
            <a:r>
              <a:rPr lang="en-GB" dirty="0"/>
              <a:t>As I said, it is a multidisciplinary field CLICK</a:t>
            </a:r>
          </a:p>
          <a:p>
            <a:endParaRPr lang="en-GB" dirty="0"/>
          </a:p>
          <a:p>
            <a:r>
              <a:rPr lang="en-GB" dirty="0"/>
              <a:t>And lastly, it has predictive characteristic to understand the condition changes CLICK</a:t>
            </a:r>
          </a:p>
        </p:txBody>
      </p:sp>
      <p:sp>
        <p:nvSpPr>
          <p:cNvPr id="4" name="Slide Number Placeholder 3"/>
          <p:cNvSpPr>
            <a:spLocks noGrp="1"/>
          </p:cNvSpPr>
          <p:nvPr>
            <p:ph type="sldNum" sz="quarter" idx="5"/>
          </p:nvPr>
        </p:nvSpPr>
        <p:spPr/>
        <p:txBody>
          <a:bodyPr/>
          <a:lstStyle/>
          <a:p>
            <a:fld id="{A1EABC6E-9E9B-1A40-8199-E6DB634E70CD}" type="slidenum">
              <a:rPr lang="en-GB" smtClean="0"/>
              <a:t>6</a:t>
            </a:fld>
            <a:endParaRPr lang="en-GB"/>
          </a:p>
        </p:txBody>
      </p:sp>
    </p:spTree>
    <p:extLst>
      <p:ext uri="{BB962C8B-B14F-4D97-AF65-F5344CB8AC3E}">
        <p14:creationId xmlns:p14="http://schemas.microsoft.com/office/powerpoint/2010/main" val="25066434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There are many approaches in systems biology, but in this thesis we grouped them into 3 main approaches</a:t>
            </a:r>
          </a:p>
          <a:p>
            <a:endParaRPr lang="en-GB" dirty="0"/>
          </a:p>
          <a:p>
            <a:r>
              <a:rPr lang="en-GB" dirty="0"/>
              <a:t>CLICK</a:t>
            </a:r>
          </a:p>
          <a:p>
            <a:endParaRPr lang="en-GB" dirty="0"/>
          </a:p>
          <a:p>
            <a:r>
              <a:rPr lang="en-GB" dirty="0"/>
              <a:t>Originated from massive molecular omics data CLICK</a:t>
            </a:r>
          </a:p>
          <a:p>
            <a:endParaRPr lang="en-GB" dirty="0"/>
          </a:p>
          <a:p>
            <a:r>
              <a:rPr lang="en-GB" dirty="0"/>
              <a:t>The first approach is a more conventional approach or generally referred as frequentist approach --&gt; Statistical inference to compare two or more datasets from different perturbation</a:t>
            </a:r>
          </a:p>
          <a:p>
            <a:endParaRPr lang="en-GB" dirty="0"/>
          </a:p>
          <a:p>
            <a:r>
              <a:rPr lang="en-GB" dirty="0"/>
              <a:t>CLICK It is generally used to find altered analytes and subsequently to be used in functional analysis</a:t>
            </a:r>
          </a:p>
          <a:p>
            <a:endParaRPr lang="en-GB" dirty="0"/>
          </a:p>
          <a:p>
            <a:r>
              <a:rPr lang="en-GB" dirty="0"/>
              <a:t>CLICK The second approach is using machine learning approaches to perform CLICK classification, regression, and or </a:t>
            </a:r>
            <a:r>
              <a:rPr lang="en-GB" dirty="0" err="1"/>
              <a:t>clusteing</a:t>
            </a:r>
            <a:r>
              <a:rPr lang="en-GB" dirty="0"/>
              <a:t> using data from different conditions</a:t>
            </a:r>
          </a:p>
          <a:p>
            <a:endParaRPr lang="en-GB" dirty="0"/>
          </a:p>
          <a:p>
            <a:r>
              <a:rPr lang="en-GB" dirty="0"/>
              <a:t>And finally, the third Approach is CLICK network analysis, that is the main focus of this thesis. CLICK</a:t>
            </a:r>
          </a:p>
          <a:p>
            <a:endParaRPr lang="en-GB" dirty="0"/>
          </a:p>
          <a:p>
            <a:r>
              <a:rPr lang="en-GB" dirty="0"/>
              <a:t>It is usually used to get relationships between different analytes, finding most important nodes (centrality analysis), and partitioning the data to disentangle the complexity (community analysis)</a:t>
            </a:r>
          </a:p>
          <a:p>
            <a:endParaRPr lang="en-GB" dirty="0"/>
          </a:p>
          <a:p>
            <a:r>
              <a:rPr lang="en-GB" dirty="0"/>
              <a:t>All this approaches have common goals, CLICK </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I would like to say that In this presentation, I will be focusing only on the use of network analysis, even though we used the other approaches in our projects too.</a:t>
            </a:r>
          </a:p>
          <a:p>
            <a:endParaRPr lang="en-GB" dirty="0"/>
          </a:p>
        </p:txBody>
      </p:sp>
      <p:sp>
        <p:nvSpPr>
          <p:cNvPr id="4" name="Slide Number Placeholder 3"/>
          <p:cNvSpPr>
            <a:spLocks noGrp="1"/>
          </p:cNvSpPr>
          <p:nvPr>
            <p:ph type="sldNum" sz="quarter" idx="5"/>
          </p:nvPr>
        </p:nvSpPr>
        <p:spPr/>
        <p:txBody>
          <a:bodyPr/>
          <a:lstStyle/>
          <a:p>
            <a:fld id="{A1EABC6E-9E9B-1A40-8199-E6DB634E70CD}" type="slidenum">
              <a:rPr lang="en-GB" smtClean="0"/>
              <a:t>7</a:t>
            </a:fld>
            <a:endParaRPr lang="en-GB"/>
          </a:p>
        </p:txBody>
      </p:sp>
    </p:spTree>
    <p:extLst>
      <p:ext uri="{BB962C8B-B14F-4D97-AF65-F5344CB8AC3E}">
        <p14:creationId xmlns:p14="http://schemas.microsoft.com/office/powerpoint/2010/main" val="37550026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82E51423-4704-4C58-94D5-B04794FC5778}"/>
              </a:ext>
            </a:extLst>
          </p:cNvPr>
          <p:cNvSpPr/>
          <p:nvPr/>
        </p:nvSpPr>
        <p:spPr>
          <a:xfrm>
            <a:off x="0" y="1165225"/>
            <a:ext cx="12192000" cy="1452563"/>
          </a:xfrm>
          <a:prstGeom prst="parallelogram">
            <a:avLst>
              <a:gd name="adj" fmla="val 0"/>
            </a:avLst>
          </a:prstGeom>
          <a:solidFill>
            <a:srgbClr val="316DA7"/>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2400" b="1" dirty="0">
              <a:solidFill>
                <a:prstClr val="white"/>
              </a:solidFill>
              <a:latin typeface="Calibri" panose="020F0502020204030204"/>
            </a:endParaRP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983017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DB118BDB-D146-4148-BBFE-3F3257F7DF1F}"/>
              </a:ext>
            </a:extLst>
          </p:cNvPr>
          <p:cNvSpPr/>
          <p:nvPr/>
        </p:nvSpPr>
        <p:spPr>
          <a:xfrm>
            <a:off x="0" y="0"/>
            <a:ext cx="12192000" cy="869950"/>
          </a:xfrm>
          <a:prstGeom prst="parallelogram">
            <a:avLst>
              <a:gd name="adj" fmla="val 0"/>
            </a:avLst>
          </a:prstGeom>
          <a:solidFill>
            <a:srgbClr val="316DA7"/>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2400" b="1" dirty="0"/>
          </a:p>
        </p:txBody>
      </p:sp>
      <p:sp>
        <p:nvSpPr>
          <p:cNvPr id="5" name="Title 1">
            <a:extLst>
              <a:ext uri="{FF2B5EF4-FFF2-40B4-BE49-F238E27FC236}">
                <a16:creationId xmlns:a16="http://schemas.microsoft.com/office/drawing/2014/main" id="{FF445687-7B9C-4745-82F6-A325F9877487}"/>
              </a:ext>
            </a:extLst>
          </p:cNvPr>
          <p:cNvSpPr txBox="1">
            <a:spLocks/>
          </p:cNvSpPr>
          <p:nvPr/>
        </p:nvSpPr>
        <p:spPr>
          <a:xfrm>
            <a:off x="838200" y="0"/>
            <a:ext cx="10515600" cy="869950"/>
          </a:xfrm>
          <a:prstGeom prst="rect">
            <a:avLst/>
          </a:prstGeom>
        </p:spPr>
        <p:txBody>
          <a:bodyPr anchor="ctr">
            <a:normAutofit/>
          </a:bodyPr>
          <a:lstStyle>
            <a:lvl1pPr algn="ctr" defTabSz="914400" rtl="0" eaLnBrk="1" latinLnBrk="0" hangingPunct="1">
              <a:lnSpc>
                <a:spcPct val="90000"/>
              </a:lnSpc>
              <a:spcBef>
                <a:spcPct val="0"/>
              </a:spcBef>
              <a:buNone/>
              <a:defRPr sz="4400" kern="1200">
                <a:solidFill>
                  <a:schemeClr val="bg1"/>
                </a:solidFill>
                <a:latin typeface="+mj-lt"/>
                <a:ea typeface="+mj-ea"/>
                <a:cs typeface="+mj-cs"/>
              </a:defRPr>
            </a:lvl1pPr>
          </a:lstStyle>
          <a:p>
            <a:pPr fontAlgn="auto">
              <a:spcAft>
                <a:spcPts val="0"/>
              </a:spcAft>
              <a:defRPr/>
            </a:pPr>
            <a:r>
              <a:rPr lang="en-US"/>
              <a:t>Click to edit Master title style</a:t>
            </a:r>
            <a:endParaRPr lang="en-US" dirty="0"/>
          </a:p>
        </p:txBody>
      </p:sp>
      <p:sp>
        <p:nvSpPr>
          <p:cNvPr id="3" name="Vertical Text Placeholder 2"/>
          <p:cNvSpPr>
            <a:spLocks noGrp="1"/>
          </p:cNvSpPr>
          <p:nvPr>
            <p:ph type="body" orient="vert" idx="1"/>
          </p:nvPr>
        </p:nvSpPr>
        <p:spPr>
          <a:xfrm>
            <a:off x="838200" y="1138686"/>
            <a:ext cx="10515600" cy="52707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98058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7DDA5C6B-DBA6-436B-9F16-F46F0F9556F9}"/>
              </a:ext>
            </a:extLst>
          </p:cNvPr>
          <p:cNvSpPr/>
          <p:nvPr/>
        </p:nvSpPr>
        <p:spPr>
          <a:xfrm rot="5400000">
            <a:off x="8461375" y="2860675"/>
            <a:ext cx="6591300" cy="869950"/>
          </a:xfrm>
          <a:prstGeom prst="parallelogram">
            <a:avLst>
              <a:gd name="adj" fmla="val 0"/>
            </a:avLst>
          </a:prstGeom>
          <a:solidFill>
            <a:srgbClr val="316DA7"/>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2400" b="1" dirty="0"/>
          </a:p>
        </p:txBody>
      </p:sp>
      <p:sp>
        <p:nvSpPr>
          <p:cNvPr id="3" name="Vertical Text Placeholder 2"/>
          <p:cNvSpPr>
            <a:spLocks noGrp="1"/>
          </p:cNvSpPr>
          <p:nvPr>
            <p:ph type="body" orient="vert" idx="1"/>
          </p:nvPr>
        </p:nvSpPr>
        <p:spPr>
          <a:xfrm>
            <a:off x="838199" y="365125"/>
            <a:ext cx="1027747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itle 1"/>
          <p:cNvSpPr>
            <a:spLocks noGrp="1"/>
          </p:cNvSpPr>
          <p:nvPr>
            <p:ph type="title"/>
          </p:nvPr>
        </p:nvSpPr>
        <p:spPr>
          <a:xfrm rot="5400000">
            <a:off x="8914423" y="2860573"/>
            <a:ext cx="5684999" cy="870155"/>
          </a:xfrm>
          <a:prstGeom prst="rect">
            <a:avLst/>
          </a:prstGeom>
        </p:spPr>
        <p:txBody>
          <a:bodyPr>
            <a:noAutofit/>
          </a:bodyPr>
          <a:lstStyle>
            <a:lvl1pPr algn="ctr">
              <a:defRPr sz="32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1453605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A257BB6D-F4B0-4BEB-85DC-6B19B14AF9DA}"/>
              </a:ext>
            </a:extLst>
          </p:cNvPr>
          <p:cNvSpPr/>
          <p:nvPr/>
        </p:nvSpPr>
        <p:spPr>
          <a:xfrm>
            <a:off x="0" y="0"/>
            <a:ext cx="12192000" cy="869950"/>
          </a:xfrm>
          <a:prstGeom prst="parallelogram">
            <a:avLst>
              <a:gd name="adj" fmla="val 0"/>
            </a:avLst>
          </a:prstGeom>
          <a:solidFill>
            <a:srgbClr val="316DA7"/>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2400" b="1" dirty="0"/>
          </a:p>
        </p:txBody>
      </p:sp>
      <p:sp>
        <p:nvSpPr>
          <p:cNvPr id="2" name="Title 1"/>
          <p:cNvSpPr>
            <a:spLocks noGrp="1"/>
          </p:cNvSpPr>
          <p:nvPr>
            <p:ph type="title"/>
          </p:nvPr>
        </p:nvSpPr>
        <p:spPr>
          <a:xfrm>
            <a:off x="838200" y="0"/>
            <a:ext cx="10515600" cy="870155"/>
          </a:xfrm>
          <a:prstGeom prst="rect">
            <a:avLst/>
          </a:prstGeom>
        </p:spPr>
        <p:txBody>
          <a:bodyPr/>
          <a:lstStyle>
            <a:lvl1pPr algn="ct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838200" y="1138686"/>
            <a:ext cx="10515600" cy="52707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28590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arallelogram 3">
            <a:extLst>
              <a:ext uri="{FF2B5EF4-FFF2-40B4-BE49-F238E27FC236}">
                <a16:creationId xmlns:a16="http://schemas.microsoft.com/office/drawing/2014/main" id="{1B600820-B775-4B77-8E9E-5F2E3D3891A8}"/>
              </a:ext>
            </a:extLst>
          </p:cNvPr>
          <p:cNvSpPr/>
          <p:nvPr/>
        </p:nvSpPr>
        <p:spPr>
          <a:xfrm>
            <a:off x="0" y="3136900"/>
            <a:ext cx="12192000" cy="1452563"/>
          </a:xfrm>
          <a:prstGeom prst="parallelogram">
            <a:avLst>
              <a:gd name="adj" fmla="val 0"/>
            </a:avLst>
          </a:prstGeom>
          <a:solidFill>
            <a:srgbClr val="316DA7"/>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2400" b="1" dirty="0">
              <a:solidFill>
                <a:prstClr val="white"/>
              </a:solidFill>
              <a:latin typeface="Calibri" panose="020F0502020204030204"/>
            </a:endParaRP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546961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4EB2266D-4F63-42E7-923B-E29C33B7F95D}"/>
              </a:ext>
            </a:extLst>
          </p:cNvPr>
          <p:cNvSpPr/>
          <p:nvPr/>
        </p:nvSpPr>
        <p:spPr>
          <a:xfrm>
            <a:off x="0" y="0"/>
            <a:ext cx="12192000" cy="869950"/>
          </a:xfrm>
          <a:prstGeom prst="parallelogram">
            <a:avLst>
              <a:gd name="adj" fmla="val 0"/>
            </a:avLst>
          </a:prstGeom>
          <a:solidFill>
            <a:srgbClr val="316DA7"/>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2400" b="1" dirty="0"/>
          </a:p>
        </p:txBody>
      </p:sp>
      <p:sp>
        <p:nvSpPr>
          <p:cNvPr id="6" name="Title 1">
            <a:extLst>
              <a:ext uri="{FF2B5EF4-FFF2-40B4-BE49-F238E27FC236}">
                <a16:creationId xmlns:a16="http://schemas.microsoft.com/office/drawing/2014/main" id="{CC4CEA59-9080-42B6-9C14-1C3CA91DFB94}"/>
              </a:ext>
            </a:extLst>
          </p:cNvPr>
          <p:cNvSpPr txBox="1">
            <a:spLocks/>
          </p:cNvSpPr>
          <p:nvPr/>
        </p:nvSpPr>
        <p:spPr>
          <a:xfrm>
            <a:off x="838200" y="0"/>
            <a:ext cx="10515600" cy="869950"/>
          </a:xfrm>
          <a:prstGeom prst="rect">
            <a:avLst/>
          </a:prstGeom>
        </p:spPr>
        <p:txBody>
          <a:bodyPr anchor="ctr">
            <a:normAutofit/>
          </a:bodyPr>
          <a:lstStyle>
            <a:lvl1pPr algn="ctr" defTabSz="914400" rtl="0" eaLnBrk="1" latinLnBrk="0" hangingPunct="1">
              <a:lnSpc>
                <a:spcPct val="90000"/>
              </a:lnSpc>
              <a:spcBef>
                <a:spcPct val="0"/>
              </a:spcBef>
              <a:buNone/>
              <a:defRPr sz="4400" kern="1200">
                <a:solidFill>
                  <a:schemeClr val="bg1"/>
                </a:solidFill>
                <a:latin typeface="+mj-lt"/>
                <a:ea typeface="+mj-ea"/>
                <a:cs typeface="+mj-cs"/>
              </a:defRPr>
            </a:lvl1pPr>
          </a:lstStyle>
          <a:p>
            <a:pPr fontAlgn="auto">
              <a:spcAft>
                <a:spcPts val="0"/>
              </a:spcAft>
              <a:defRPr/>
            </a:pPr>
            <a:r>
              <a:rPr lang="en-US" dirty="0"/>
              <a:t>Click to edit Master title style</a:t>
            </a:r>
          </a:p>
        </p:txBody>
      </p:sp>
      <p:sp>
        <p:nvSpPr>
          <p:cNvPr id="3" name="Content Placeholder 2"/>
          <p:cNvSpPr>
            <a:spLocks noGrp="1"/>
          </p:cNvSpPr>
          <p:nvPr>
            <p:ph sz="half" idx="1"/>
          </p:nvPr>
        </p:nvSpPr>
        <p:spPr>
          <a:xfrm>
            <a:off x="838200" y="1138685"/>
            <a:ext cx="5181600" cy="52707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138685"/>
            <a:ext cx="5181600" cy="52707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92697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7" name="Parallelogram 6">
            <a:extLst>
              <a:ext uri="{FF2B5EF4-FFF2-40B4-BE49-F238E27FC236}">
                <a16:creationId xmlns:a16="http://schemas.microsoft.com/office/drawing/2014/main" id="{5347E8C4-64F1-4F07-A20C-587BD0DE0B5B}"/>
              </a:ext>
            </a:extLst>
          </p:cNvPr>
          <p:cNvSpPr/>
          <p:nvPr/>
        </p:nvSpPr>
        <p:spPr>
          <a:xfrm>
            <a:off x="0" y="0"/>
            <a:ext cx="12192000" cy="869950"/>
          </a:xfrm>
          <a:prstGeom prst="parallelogram">
            <a:avLst>
              <a:gd name="adj" fmla="val 0"/>
            </a:avLst>
          </a:prstGeom>
          <a:solidFill>
            <a:srgbClr val="316DA7"/>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2400" b="1" dirty="0"/>
          </a:p>
        </p:txBody>
      </p:sp>
      <p:sp>
        <p:nvSpPr>
          <p:cNvPr id="8" name="Title 1">
            <a:extLst>
              <a:ext uri="{FF2B5EF4-FFF2-40B4-BE49-F238E27FC236}">
                <a16:creationId xmlns:a16="http://schemas.microsoft.com/office/drawing/2014/main" id="{6AF09A46-B187-45CC-87F1-7DBFE0746B9C}"/>
              </a:ext>
            </a:extLst>
          </p:cNvPr>
          <p:cNvSpPr txBox="1">
            <a:spLocks/>
          </p:cNvSpPr>
          <p:nvPr/>
        </p:nvSpPr>
        <p:spPr>
          <a:xfrm>
            <a:off x="838200" y="0"/>
            <a:ext cx="10515600" cy="869950"/>
          </a:xfrm>
          <a:prstGeom prst="rect">
            <a:avLst/>
          </a:prstGeom>
        </p:spPr>
        <p:txBody>
          <a:bodyPr anchor="ctr">
            <a:normAutofit/>
          </a:bodyPr>
          <a:lstStyle>
            <a:lvl1pPr algn="ctr" defTabSz="914400" rtl="0" eaLnBrk="1" latinLnBrk="0" hangingPunct="1">
              <a:lnSpc>
                <a:spcPct val="90000"/>
              </a:lnSpc>
              <a:spcBef>
                <a:spcPct val="0"/>
              </a:spcBef>
              <a:buNone/>
              <a:defRPr sz="4400" kern="1200">
                <a:solidFill>
                  <a:schemeClr val="bg1"/>
                </a:solidFill>
                <a:latin typeface="+mj-lt"/>
                <a:ea typeface="+mj-ea"/>
                <a:cs typeface="+mj-cs"/>
              </a:defRPr>
            </a:lvl1pPr>
          </a:lstStyle>
          <a:p>
            <a:pPr fontAlgn="auto">
              <a:spcAft>
                <a:spcPts val="0"/>
              </a:spcAft>
              <a:defRPr/>
            </a:pPr>
            <a:r>
              <a:rPr lang="en-US"/>
              <a:t>Click to edit Master title style</a:t>
            </a:r>
            <a:endParaRPr lang="en-US" dirty="0"/>
          </a:p>
        </p:txBody>
      </p:sp>
      <p:sp>
        <p:nvSpPr>
          <p:cNvPr id="3" name="Text Placeholder 2"/>
          <p:cNvSpPr>
            <a:spLocks noGrp="1"/>
          </p:cNvSpPr>
          <p:nvPr>
            <p:ph type="body" idx="1"/>
          </p:nvPr>
        </p:nvSpPr>
        <p:spPr>
          <a:xfrm>
            <a:off x="839788" y="1138686"/>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1962598"/>
            <a:ext cx="5157787" cy="44468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138686"/>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1962598"/>
            <a:ext cx="5183188" cy="444682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065704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Parallelogram 1">
            <a:extLst>
              <a:ext uri="{FF2B5EF4-FFF2-40B4-BE49-F238E27FC236}">
                <a16:creationId xmlns:a16="http://schemas.microsoft.com/office/drawing/2014/main" id="{873A786C-0B69-4527-AE4D-FAB14B76DFD1}"/>
              </a:ext>
            </a:extLst>
          </p:cNvPr>
          <p:cNvSpPr/>
          <p:nvPr/>
        </p:nvSpPr>
        <p:spPr>
          <a:xfrm>
            <a:off x="0" y="0"/>
            <a:ext cx="12192000" cy="869950"/>
          </a:xfrm>
          <a:prstGeom prst="parallelogram">
            <a:avLst>
              <a:gd name="adj" fmla="val 0"/>
            </a:avLst>
          </a:prstGeom>
          <a:solidFill>
            <a:srgbClr val="316DA7"/>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2400" b="1" dirty="0"/>
          </a:p>
        </p:txBody>
      </p:sp>
      <p:sp>
        <p:nvSpPr>
          <p:cNvPr id="3" name="Title 1">
            <a:extLst>
              <a:ext uri="{FF2B5EF4-FFF2-40B4-BE49-F238E27FC236}">
                <a16:creationId xmlns:a16="http://schemas.microsoft.com/office/drawing/2014/main" id="{2D474DF0-E4B7-46C2-A7E0-DD2C924691DB}"/>
              </a:ext>
            </a:extLst>
          </p:cNvPr>
          <p:cNvSpPr txBox="1">
            <a:spLocks/>
          </p:cNvSpPr>
          <p:nvPr/>
        </p:nvSpPr>
        <p:spPr>
          <a:xfrm>
            <a:off x="838200" y="0"/>
            <a:ext cx="10515600" cy="869950"/>
          </a:xfrm>
          <a:prstGeom prst="rect">
            <a:avLst/>
          </a:prstGeom>
        </p:spPr>
        <p:txBody>
          <a:bodyPr anchor="ctr">
            <a:normAutofit/>
          </a:bodyPr>
          <a:lstStyle>
            <a:lvl1pPr algn="ctr" defTabSz="914400" rtl="0" eaLnBrk="1" latinLnBrk="0" hangingPunct="1">
              <a:lnSpc>
                <a:spcPct val="90000"/>
              </a:lnSpc>
              <a:spcBef>
                <a:spcPct val="0"/>
              </a:spcBef>
              <a:buNone/>
              <a:defRPr sz="4400" kern="1200">
                <a:solidFill>
                  <a:schemeClr val="bg1"/>
                </a:solidFill>
                <a:latin typeface="+mj-lt"/>
                <a:ea typeface="+mj-ea"/>
                <a:cs typeface="+mj-cs"/>
              </a:defRPr>
            </a:lvl1pPr>
          </a:lstStyle>
          <a:p>
            <a:pPr fontAlgn="auto">
              <a:spcAft>
                <a:spcPts val="0"/>
              </a:spcAft>
              <a:defRPr/>
            </a:pPr>
            <a:r>
              <a:rPr lang="en-US"/>
              <a:t>Click to edit Master title style</a:t>
            </a:r>
            <a:endParaRPr lang="en-US" dirty="0"/>
          </a:p>
        </p:txBody>
      </p:sp>
    </p:spTree>
    <p:extLst>
      <p:ext uri="{BB962C8B-B14F-4D97-AF65-F5344CB8AC3E}">
        <p14:creationId xmlns:p14="http://schemas.microsoft.com/office/powerpoint/2010/main" val="969285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11311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8CFD2AE6-464B-4FBA-B6B1-30C34C51EEBF}"/>
              </a:ext>
            </a:extLst>
          </p:cNvPr>
          <p:cNvSpPr/>
          <p:nvPr/>
        </p:nvSpPr>
        <p:spPr>
          <a:xfrm>
            <a:off x="836613" y="457200"/>
            <a:ext cx="3932237" cy="1600200"/>
          </a:xfrm>
          <a:prstGeom prst="parallelogram">
            <a:avLst>
              <a:gd name="adj" fmla="val 0"/>
            </a:avLst>
          </a:prstGeom>
          <a:solidFill>
            <a:srgbClr val="316DA7"/>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2400" b="1" dirty="0"/>
          </a:p>
        </p:txBody>
      </p:sp>
      <p:sp>
        <p:nvSpPr>
          <p:cNvPr id="6" name="Title 1">
            <a:extLst>
              <a:ext uri="{FF2B5EF4-FFF2-40B4-BE49-F238E27FC236}">
                <a16:creationId xmlns:a16="http://schemas.microsoft.com/office/drawing/2014/main" id="{5FBADA8E-C25F-483F-82CF-EE909B37F97C}"/>
              </a:ext>
            </a:extLst>
          </p:cNvPr>
          <p:cNvSpPr txBox="1">
            <a:spLocks/>
          </p:cNvSpPr>
          <p:nvPr/>
        </p:nvSpPr>
        <p:spPr>
          <a:xfrm>
            <a:off x="836613" y="457200"/>
            <a:ext cx="3932237" cy="1600200"/>
          </a:xfrm>
          <a:prstGeom prst="rect">
            <a:avLst/>
          </a:prstGeom>
        </p:spPr>
        <p:txBody>
          <a:bodyPr anchor="b">
            <a:normAutofit/>
          </a:bodyPr>
          <a:lstStyle>
            <a:lvl1pPr algn="ctr" defTabSz="914400" rtl="0" eaLnBrk="1" latinLnBrk="0" hangingPunct="1">
              <a:lnSpc>
                <a:spcPct val="90000"/>
              </a:lnSpc>
              <a:spcBef>
                <a:spcPct val="0"/>
              </a:spcBef>
              <a:buNone/>
              <a:defRPr sz="4400" kern="1200">
                <a:solidFill>
                  <a:schemeClr val="bg1"/>
                </a:solidFill>
                <a:latin typeface="+mj-lt"/>
                <a:ea typeface="+mj-ea"/>
                <a:cs typeface="+mj-cs"/>
              </a:defRPr>
            </a:lvl1pPr>
          </a:lstStyle>
          <a:p>
            <a:pPr algn="l" fontAlgn="auto">
              <a:spcAft>
                <a:spcPts val="0"/>
              </a:spcAft>
              <a:defRPr/>
            </a:pPr>
            <a:r>
              <a:rPr lang="en-US" sz="2800"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959665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Parallelogram 4">
            <a:extLst>
              <a:ext uri="{FF2B5EF4-FFF2-40B4-BE49-F238E27FC236}">
                <a16:creationId xmlns:a16="http://schemas.microsoft.com/office/drawing/2014/main" id="{6B9FE8A8-E639-42E6-A6F2-6D7C4251FEF2}"/>
              </a:ext>
            </a:extLst>
          </p:cNvPr>
          <p:cNvSpPr/>
          <p:nvPr/>
        </p:nvSpPr>
        <p:spPr>
          <a:xfrm>
            <a:off x="836613" y="457200"/>
            <a:ext cx="3932237" cy="1600200"/>
          </a:xfrm>
          <a:prstGeom prst="parallelogram">
            <a:avLst>
              <a:gd name="adj" fmla="val 0"/>
            </a:avLst>
          </a:prstGeom>
          <a:solidFill>
            <a:srgbClr val="316DA7"/>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2400" b="1" dirty="0"/>
          </a:p>
        </p:txBody>
      </p:sp>
      <p:sp>
        <p:nvSpPr>
          <p:cNvPr id="6" name="Title 1">
            <a:extLst>
              <a:ext uri="{FF2B5EF4-FFF2-40B4-BE49-F238E27FC236}">
                <a16:creationId xmlns:a16="http://schemas.microsoft.com/office/drawing/2014/main" id="{AAA0CB0A-D050-42E8-811B-45E68997104F}"/>
              </a:ext>
            </a:extLst>
          </p:cNvPr>
          <p:cNvSpPr txBox="1">
            <a:spLocks/>
          </p:cNvSpPr>
          <p:nvPr/>
        </p:nvSpPr>
        <p:spPr>
          <a:xfrm>
            <a:off x="836613" y="457200"/>
            <a:ext cx="3932237" cy="1600200"/>
          </a:xfrm>
          <a:prstGeom prst="rect">
            <a:avLst/>
          </a:prstGeom>
        </p:spPr>
        <p:txBody>
          <a:bodyPr anchor="b">
            <a:normAutofit/>
          </a:bodyPr>
          <a:lstStyle>
            <a:lvl1pPr algn="ctr" defTabSz="914400" rtl="0" eaLnBrk="1" latinLnBrk="0" hangingPunct="1">
              <a:lnSpc>
                <a:spcPct val="90000"/>
              </a:lnSpc>
              <a:spcBef>
                <a:spcPct val="0"/>
              </a:spcBef>
              <a:buNone/>
              <a:defRPr sz="4400" kern="1200">
                <a:solidFill>
                  <a:schemeClr val="bg1"/>
                </a:solidFill>
                <a:latin typeface="+mj-lt"/>
                <a:ea typeface="+mj-ea"/>
                <a:cs typeface="+mj-cs"/>
              </a:defRPr>
            </a:lvl1pPr>
          </a:lstStyle>
          <a:p>
            <a:pPr algn="l" fontAlgn="auto">
              <a:spcAft>
                <a:spcPts val="0"/>
              </a:spcAft>
              <a:defRPr/>
            </a:pPr>
            <a:r>
              <a:rPr lang="en-US" sz="2800" dirty="0"/>
              <a:t>Click to edit Master title style</a:t>
            </a:r>
          </a:p>
        </p:txBody>
      </p:sp>
      <p:sp>
        <p:nvSpPr>
          <p:cNvPr id="3" name="Picture Placeholder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134224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CF03E7C0-F3F1-4C03-B6C4-6E4048D3195B}"/>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68D7A0D5-6B35-404A-B295-C54C39F5790B}"/>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7" name="Rectangle 6">
            <a:extLst>
              <a:ext uri="{FF2B5EF4-FFF2-40B4-BE49-F238E27FC236}">
                <a16:creationId xmlns:a16="http://schemas.microsoft.com/office/drawing/2014/main" id="{1FE7BC24-6479-4AFF-B1B4-C3DA5FCEBB67}"/>
              </a:ext>
            </a:extLst>
          </p:cNvPr>
          <p:cNvSpPr/>
          <p:nvPr/>
        </p:nvSpPr>
        <p:spPr>
          <a:xfrm>
            <a:off x="0" y="6596063"/>
            <a:ext cx="776288" cy="26193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fld id="{E6C71885-ED14-43FE-B11E-AF0CEAC2B2B1}" type="slidenum">
              <a:rPr lang="en-US" sz="1400">
                <a:solidFill>
                  <a:prstClr val="white"/>
                </a:solidFill>
                <a:latin typeface="Calibri" panose="020F0502020204030204"/>
              </a:rPr>
              <a:pPr algn="ctr" eaLnBrk="1" fontAlgn="auto" hangingPunct="1">
                <a:spcBef>
                  <a:spcPts val="0"/>
                </a:spcBef>
                <a:spcAft>
                  <a:spcPts val="0"/>
                </a:spcAft>
                <a:defRPr/>
              </a:pPr>
              <a:t>‹#›</a:t>
            </a:fld>
            <a:endParaRPr lang="en-US" sz="1400" dirty="0">
              <a:solidFill>
                <a:prstClr val="white"/>
              </a:solidFill>
              <a:latin typeface="Calibri" panose="020F0502020204030204"/>
            </a:endParaRPr>
          </a:p>
        </p:txBody>
      </p:sp>
      <p:sp>
        <p:nvSpPr>
          <p:cNvPr id="8" name="Rectangle 7">
            <a:extLst>
              <a:ext uri="{FF2B5EF4-FFF2-40B4-BE49-F238E27FC236}">
                <a16:creationId xmlns:a16="http://schemas.microsoft.com/office/drawing/2014/main" id="{CD195495-92CC-4C00-924F-580C6AE0BEB7}"/>
              </a:ext>
            </a:extLst>
          </p:cNvPr>
          <p:cNvSpPr/>
          <p:nvPr/>
        </p:nvSpPr>
        <p:spPr>
          <a:xfrm>
            <a:off x="776288" y="6596063"/>
            <a:ext cx="7453312" cy="261937"/>
          </a:xfrm>
          <a:prstGeom prst="rect">
            <a:avLst/>
          </a:prstGeom>
          <a:solidFill>
            <a:srgbClr val="4584B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prstClr val="white"/>
              </a:solidFill>
              <a:latin typeface="Calibri" panose="020F0502020204030204"/>
            </a:endParaRPr>
          </a:p>
        </p:txBody>
      </p:sp>
      <p:sp>
        <p:nvSpPr>
          <p:cNvPr id="9" name="Rectangle 8">
            <a:extLst>
              <a:ext uri="{FF2B5EF4-FFF2-40B4-BE49-F238E27FC236}">
                <a16:creationId xmlns:a16="http://schemas.microsoft.com/office/drawing/2014/main" id="{7B223035-16DB-458B-8133-6E41F4B83B2C}"/>
              </a:ext>
            </a:extLst>
          </p:cNvPr>
          <p:cNvSpPr/>
          <p:nvPr/>
        </p:nvSpPr>
        <p:spPr>
          <a:xfrm>
            <a:off x="8229600" y="6596063"/>
            <a:ext cx="2659063" cy="261937"/>
          </a:xfrm>
          <a:prstGeom prst="rect">
            <a:avLst/>
          </a:prstGeom>
          <a:solidFill>
            <a:srgbClr val="519EB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400" dirty="0"/>
              <a:t>Section on Fibrotic Disorders</a:t>
            </a:r>
          </a:p>
        </p:txBody>
      </p:sp>
      <p:sp>
        <p:nvSpPr>
          <p:cNvPr id="10" name="Rectangle 9">
            <a:extLst>
              <a:ext uri="{FF2B5EF4-FFF2-40B4-BE49-F238E27FC236}">
                <a16:creationId xmlns:a16="http://schemas.microsoft.com/office/drawing/2014/main" id="{CA7A9872-3E4C-4579-9E55-6F054B21D0BE}"/>
              </a:ext>
            </a:extLst>
          </p:cNvPr>
          <p:cNvSpPr/>
          <p:nvPr/>
        </p:nvSpPr>
        <p:spPr>
          <a:xfrm>
            <a:off x="10888663" y="6596063"/>
            <a:ext cx="1303337" cy="261937"/>
          </a:xfrm>
          <a:prstGeom prst="rect">
            <a:avLst/>
          </a:prstGeom>
          <a:solidFill>
            <a:srgbClr val="84878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r>
              <a:rPr lang="en-US" sz="1400" dirty="0"/>
              <a:t>NIAAA / NIH</a:t>
            </a:r>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0" r:id="rId7"/>
    <p:sldLayoutId id="2147483677" r:id="rId8"/>
    <p:sldLayoutId id="2147483678" r:id="rId9"/>
    <p:sldLayoutId id="2147483679" r:id="rId10"/>
    <p:sldLayoutId id="2147483680" r:id="rId11"/>
  </p:sldLayoutIdLst>
  <p:txStyles>
    <p:titleStyle>
      <a:lvl1pPr algn="l" rtl="0" eaLnBrk="1" fontAlgn="base" hangingPunct="1">
        <a:lnSpc>
          <a:spcPct val="90000"/>
        </a:lnSpc>
        <a:spcBef>
          <a:spcPct val="0"/>
        </a:spcBef>
        <a:spcAft>
          <a:spcPct val="0"/>
        </a:spcAft>
        <a:defRPr sz="4400" kern="120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2pPr>
      <a:lvl3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3pPr>
      <a:lvl4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4pPr>
      <a:lvl5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5pPr>
      <a:lvl6pPr marL="457200" algn="l" rtl="0" eaLnBrk="1" fontAlgn="base" hangingPunct="1">
        <a:lnSpc>
          <a:spcPct val="90000"/>
        </a:lnSpc>
        <a:spcBef>
          <a:spcPct val="0"/>
        </a:spcBef>
        <a:spcAft>
          <a:spcPct val="0"/>
        </a:spcAft>
        <a:defRPr sz="4400">
          <a:solidFill>
            <a:schemeClr val="tx1"/>
          </a:solidFill>
          <a:latin typeface="Georgia" panose="02040502050405020303" pitchFamily="18" charset="0"/>
        </a:defRPr>
      </a:lvl6pPr>
      <a:lvl7pPr marL="914400" algn="l" rtl="0" eaLnBrk="1" fontAlgn="base" hangingPunct="1">
        <a:lnSpc>
          <a:spcPct val="90000"/>
        </a:lnSpc>
        <a:spcBef>
          <a:spcPct val="0"/>
        </a:spcBef>
        <a:spcAft>
          <a:spcPct val="0"/>
        </a:spcAft>
        <a:defRPr sz="4400">
          <a:solidFill>
            <a:schemeClr val="tx1"/>
          </a:solidFill>
          <a:latin typeface="Georgia" panose="02040502050405020303" pitchFamily="18" charset="0"/>
        </a:defRPr>
      </a:lvl7pPr>
      <a:lvl8pPr marL="1371600" algn="l" rtl="0" eaLnBrk="1" fontAlgn="base" hangingPunct="1">
        <a:lnSpc>
          <a:spcPct val="90000"/>
        </a:lnSpc>
        <a:spcBef>
          <a:spcPct val="0"/>
        </a:spcBef>
        <a:spcAft>
          <a:spcPct val="0"/>
        </a:spcAft>
        <a:defRPr sz="4400">
          <a:solidFill>
            <a:schemeClr val="tx1"/>
          </a:solidFill>
          <a:latin typeface="Georgia" panose="02040502050405020303" pitchFamily="18" charset="0"/>
        </a:defRPr>
      </a:lvl8pPr>
      <a:lvl9pPr marL="1828800" algn="l" rtl="0" eaLnBrk="1" fontAlgn="base" hangingPunct="1">
        <a:lnSpc>
          <a:spcPct val="90000"/>
        </a:lnSpc>
        <a:spcBef>
          <a:spcPct val="0"/>
        </a:spcBef>
        <a:spcAft>
          <a:spcPct val="0"/>
        </a:spcAft>
        <a:defRPr sz="4400">
          <a:solidFill>
            <a:schemeClr val="tx1"/>
          </a:solidFill>
          <a:latin typeface="Georgia" panose="02040502050405020303" pitchFamily="18" charset="0"/>
        </a:defRPr>
      </a:lvl9pPr>
    </p:titleStyle>
    <p:body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microsoft.com/office/2007/relationships/hdphoto" Target="../media/hdphoto2.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em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1.png"/><Relationship Id="rId7"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emf"/><Relationship Id="rId10" Type="http://schemas.openxmlformats.org/officeDocument/2006/relationships/image" Target="../media/image17.emf"/><Relationship Id="rId4" Type="http://schemas.openxmlformats.org/officeDocument/2006/relationships/image" Target="../media/image10.png"/><Relationship Id="rId9" Type="http://schemas.openxmlformats.org/officeDocument/2006/relationships/image" Target="../media/image16.emf"/></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1.png"/><Relationship Id="rId7" Type="http://schemas.openxmlformats.org/officeDocument/2006/relationships/image" Target="../media/image12.emf"/><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7.emf"/><Relationship Id="rId11" Type="http://schemas.openxmlformats.org/officeDocument/2006/relationships/image" Target="../media/image18.emf"/><Relationship Id="rId5" Type="http://schemas.openxmlformats.org/officeDocument/2006/relationships/image" Target="../media/image16.emf"/><Relationship Id="rId10" Type="http://schemas.openxmlformats.org/officeDocument/2006/relationships/image" Target="../media/image15.png"/><Relationship Id="rId4" Type="http://schemas.openxmlformats.org/officeDocument/2006/relationships/image" Target="../media/image10.png"/><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emf"/><Relationship Id="rId7" Type="http://schemas.openxmlformats.org/officeDocument/2006/relationships/image" Target="../media/image23.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2.emf"/><Relationship Id="rId5" Type="http://schemas.openxmlformats.org/officeDocument/2006/relationships/image" Target="../media/image21.emf"/><Relationship Id="rId4" Type="http://schemas.openxmlformats.org/officeDocument/2006/relationships/image" Target="../media/image20.emf"/><Relationship Id="rId9" Type="http://schemas.openxmlformats.org/officeDocument/2006/relationships/image" Target="../media/image25.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a:extLst>
              <a:ext uri="{FF2B5EF4-FFF2-40B4-BE49-F238E27FC236}">
                <a16:creationId xmlns:a16="http://schemas.microsoft.com/office/drawing/2014/main" id="{2B1D1698-6E15-46AB-9A0B-E8A7A148F9CF}"/>
              </a:ext>
            </a:extLst>
          </p:cNvPr>
          <p:cNvSpPr>
            <a:spLocks noGrp="1" noChangeArrowheads="1"/>
          </p:cNvSpPr>
          <p:nvPr>
            <p:ph type="ctrTitle" idx="4294967295"/>
          </p:nvPr>
        </p:nvSpPr>
        <p:spPr>
          <a:xfrm>
            <a:off x="627063" y="1168400"/>
            <a:ext cx="10963275" cy="1456813"/>
          </a:xfrm>
        </p:spPr>
        <p:txBody>
          <a:bodyPr/>
          <a:lstStyle/>
          <a:p>
            <a:pPr algn="ctr"/>
            <a:r>
              <a:rPr lang="en-US" altLang="en-US" sz="5400" dirty="0">
                <a:solidFill>
                  <a:schemeClr val="bg1"/>
                </a:solidFill>
              </a:rPr>
              <a:t>2022 Summer Internship</a:t>
            </a:r>
            <a:br>
              <a:rPr lang="en-US" altLang="en-US" sz="5400" dirty="0">
                <a:solidFill>
                  <a:schemeClr val="bg1"/>
                </a:solidFill>
              </a:rPr>
            </a:br>
            <a:r>
              <a:rPr lang="en-US" altLang="en-US" sz="5400" dirty="0">
                <a:solidFill>
                  <a:schemeClr val="bg1"/>
                </a:solidFill>
              </a:rPr>
              <a:t>Introduction</a:t>
            </a:r>
          </a:p>
        </p:txBody>
      </p:sp>
      <p:sp>
        <p:nvSpPr>
          <p:cNvPr id="12291" name="Subtitle 2">
            <a:extLst>
              <a:ext uri="{FF2B5EF4-FFF2-40B4-BE49-F238E27FC236}">
                <a16:creationId xmlns:a16="http://schemas.microsoft.com/office/drawing/2014/main" id="{9F010CDC-FBD5-4875-B313-2861608A0CEC}"/>
              </a:ext>
            </a:extLst>
          </p:cNvPr>
          <p:cNvSpPr>
            <a:spLocks noGrp="1" noChangeArrowheads="1"/>
          </p:cNvSpPr>
          <p:nvPr>
            <p:ph type="subTitle" idx="1"/>
          </p:nvPr>
        </p:nvSpPr>
        <p:spPr>
          <a:xfrm>
            <a:off x="1524000" y="2972987"/>
            <a:ext cx="9144000" cy="2408584"/>
          </a:xfrm>
        </p:spPr>
        <p:txBody>
          <a:bodyPr/>
          <a:lstStyle/>
          <a:p>
            <a:r>
              <a:rPr lang="en-US" altLang="en-US" dirty="0"/>
              <a:t>Dr. Muhammad Arif</a:t>
            </a:r>
          </a:p>
          <a:p>
            <a:pPr>
              <a:lnSpc>
                <a:spcPct val="100000"/>
              </a:lnSpc>
              <a:spcBef>
                <a:spcPts val="0"/>
              </a:spcBef>
            </a:pPr>
            <a:r>
              <a:rPr lang="en-US" altLang="en-US" sz="2000" dirty="0"/>
              <a:t>Postdoctoral Visiting Fellow</a:t>
            </a:r>
          </a:p>
          <a:p>
            <a:pPr>
              <a:lnSpc>
                <a:spcPct val="100000"/>
              </a:lnSpc>
              <a:spcBef>
                <a:spcPts val="0"/>
              </a:spcBef>
            </a:pPr>
            <a:endParaRPr lang="en-US" altLang="en-US" sz="2000" dirty="0"/>
          </a:p>
          <a:p>
            <a:pPr>
              <a:lnSpc>
                <a:spcPct val="100000"/>
              </a:lnSpc>
              <a:spcBef>
                <a:spcPts val="0"/>
              </a:spcBef>
            </a:pPr>
            <a:r>
              <a:rPr lang="en-US" altLang="en-US" sz="2000" b="1" dirty="0"/>
              <a:t>Section on Fibrotic Disorders</a:t>
            </a:r>
          </a:p>
          <a:p>
            <a:pPr>
              <a:lnSpc>
                <a:spcPct val="100000"/>
              </a:lnSpc>
              <a:spcBef>
                <a:spcPts val="0"/>
              </a:spcBef>
            </a:pPr>
            <a:r>
              <a:rPr lang="en-US" altLang="en-US" sz="2000" dirty="0"/>
              <a:t>Laboratory of Cardiovascular Physiology &amp; Tissue Injury</a:t>
            </a:r>
          </a:p>
          <a:p>
            <a:pPr>
              <a:lnSpc>
                <a:spcPct val="100000"/>
              </a:lnSpc>
              <a:spcBef>
                <a:spcPts val="0"/>
              </a:spcBef>
            </a:pPr>
            <a:r>
              <a:rPr lang="en-US" altLang="en-US" sz="2000" dirty="0"/>
              <a:t>National Institute on Alcohol Abuse and Alcoholism</a:t>
            </a:r>
          </a:p>
          <a:p>
            <a:pPr>
              <a:lnSpc>
                <a:spcPct val="100000"/>
              </a:lnSpc>
              <a:spcBef>
                <a:spcPts val="0"/>
              </a:spcBef>
            </a:pPr>
            <a:r>
              <a:rPr lang="en-US" altLang="en-US" sz="2000" dirty="0"/>
              <a:t>National Institutes of Health, MD, USA</a:t>
            </a:r>
          </a:p>
          <a:p>
            <a:endParaRPr lang="en-US" altLang="en-US" dirty="0"/>
          </a:p>
        </p:txBody>
      </p:sp>
      <p:grpSp>
        <p:nvGrpSpPr>
          <p:cNvPr id="2" name="Group 1">
            <a:extLst>
              <a:ext uri="{FF2B5EF4-FFF2-40B4-BE49-F238E27FC236}">
                <a16:creationId xmlns:a16="http://schemas.microsoft.com/office/drawing/2014/main" id="{FD84EA37-F4FA-492A-8D70-83AB7C41D374}"/>
              </a:ext>
            </a:extLst>
          </p:cNvPr>
          <p:cNvGrpSpPr/>
          <p:nvPr/>
        </p:nvGrpSpPr>
        <p:grpSpPr>
          <a:xfrm>
            <a:off x="364055" y="3176523"/>
            <a:ext cx="2319889" cy="2201563"/>
            <a:chOff x="191461" y="2968215"/>
            <a:chExt cx="2665077" cy="2529145"/>
          </a:xfrm>
        </p:grpSpPr>
        <p:pic>
          <p:nvPicPr>
            <p:cNvPr id="4" name="Picture 3">
              <a:extLst>
                <a:ext uri="{FF2B5EF4-FFF2-40B4-BE49-F238E27FC236}">
                  <a16:creationId xmlns:a16="http://schemas.microsoft.com/office/drawing/2014/main" id="{E1A70DE9-6256-4F70-93C8-1457477FA801}"/>
                </a:ext>
              </a:extLst>
            </p:cNvPr>
            <p:cNvPicPr>
              <a:picLocks noChangeAspect="1"/>
            </p:cNvPicPr>
            <p:nvPr/>
          </p:nvPicPr>
          <p:blipFill>
            <a:blip r:embed="rId2">
              <a:alphaModFix amt="60000"/>
              <a:extLst>
                <a:ext uri="{28A0092B-C50C-407E-A947-70E740481C1C}">
                  <a14:useLocalDpi xmlns:a14="http://schemas.microsoft.com/office/drawing/2010/main" val="0"/>
                </a:ext>
              </a:extLst>
            </a:blip>
            <a:stretch>
              <a:fillRect/>
            </a:stretch>
          </p:blipFill>
          <p:spPr>
            <a:xfrm>
              <a:off x="191461" y="2968215"/>
              <a:ext cx="2665077" cy="2529145"/>
            </a:xfrm>
            <a:prstGeom prst="rect">
              <a:avLst/>
            </a:prstGeom>
            <a:noFill/>
          </p:spPr>
        </p:pic>
        <p:pic>
          <p:nvPicPr>
            <p:cNvPr id="5" name="Picture 4">
              <a:extLst>
                <a:ext uri="{FF2B5EF4-FFF2-40B4-BE49-F238E27FC236}">
                  <a16:creationId xmlns:a16="http://schemas.microsoft.com/office/drawing/2014/main" id="{CFAF1F04-8D7E-4E2F-A4D1-D7983086C96A}"/>
                </a:ext>
              </a:extLst>
            </p:cNvPr>
            <p:cNvPicPr>
              <a:picLocks noChangeAspect="1"/>
            </p:cNvPicPr>
            <p:nvPr/>
          </p:nvPicPr>
          <p:blipFill>
            <a:blip r:embed="rId3">
              <a:alphaModFix amt="80000"/>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28864" y="3216491"/>
              <a:ext cx="2443602" cy="1874228"/>
            </a:xfrm>
            <a:prstGeom prst="rect">
              <a:avLst/>
            </a:prstGeom>
          </p:spPr>
        </p:pic>
      </p:grpSp>
      <p:grpSp>
        <p:nvGrpSpPr>
          <p:cNvPr id="155" name="Group 154">
            <a:extLst>
              <a:ext uri="{FF2B5EF4-FFF2-40B4-BE49-F238E27FC236}">
                <a16:creationId xmlns:a16="http://schemas.microsoft.com/office/drawing/2014/main" id="{031D0C39-97D4-4F1B-871F-78ED7ABCC515}"/>
              </a:ext>
            </a:extLst>
          </p:cNvPr>
          <p:cNvGrpSpPr/>
          <p:nvPr/>
        </p:nvGrpSpPr>
        <p:grpSpPr>
          <a:xfrm>
            <a:off x="9811034" y="3073012"/>
            <a:ext cx="1713931" cy="2408584"/>
            <a:chOff x="3794755" y="195065"/>
            <a:chExt cx="4602489" cy="6467869"/>
          </a:xfrm>
        </p:grpSpPr>
        <p:pic>
          <p:nvPicPr>
            <p:cNvPr id="152" name="Picture 151" descr="A picture containing vector graphics&#10;&#10;Description automatically generated">
              <a:extLst>
                <a:ext uri="{FF2B5EF4-FFF2-40B4-BE49-F238E27FC236}">
                  <a16:creationId xmlns:a16="http://schemas.microsoft.com/office/drawing/2014/main" id="{E4BD16E5-3FF4-44D3-92CE-2676B2F6900A}"/>
                </a:ext>
              </a:extLst>
            </p:cNvPr>
            <p:cNvPicPr>
              <a:picLocks noChangeAspect="1"/>
            </p:cNvPicPr>
            <p:nvPr/>
          </p:nvPicPr>
          <p:blipFill>
            <a:blip r:embed="rId5">
              <a:alphaModFix amt="40000"/>
              <a:extLst>
                <a:ext uri="{28A0092B-C50C-407E-A947-70E740481C1C}">
                  <a14:useLocalDpi xmlns:a14="http://schemas.microsoft.com/office/drawing/2010/main" val="0"/>
                </a:ext>
              </a:extLst>
            </a:blip>
            <a:stretch>
              <a:fillRect/>
            </a:stretch>
          </p:blipFill>
          <p:spPr>
            <a:xfrm>
              <a:off x="3794755" y="195065"/>
              <a:ext cx="4602489" cy="6467869"/>
            </a:xfrm>
            <a:prstGeom prst="rect">
              <a:avLst/>
            </a:prstGeom>
          </p:spPr>
        </p:pic>
        <p:pic>
          <p:nvPicPr>
            <p:cNvPr id="154" name="Picture 153" descr="Background pattern&#10;&#10;Description automatically generated with medium confidence">
              <a:extLst>
                <a:ext uri="{FF2B5EF4-FFF2-40B4-BE49-F238E27FC236}">
                  <a16:creationId xmlns:a16="http://schemas.microsoft.com/office/drawing/2014/main" id="{9F4B9088-1C15-4AFC-9ED4-52C220EDE72B}"/>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4258138" y="1129013"/>
              <a:ext cx="3823769" cy="4987024"/>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10D0B-088D-44A9-B2F3-7A0A1B8C834D}"/>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id="{67CB47FF-2032-4F35-A99C-55ADBEEEB991}"/>
              </a:ext>
            </a:extLst>
          </p:cNvPr>
          <p:cNvSpPr>
            <a:spLocks noGrp="1"/>
          </p:cNvSpPr>
          <p:nvPr>
            <p:ph idx="1"/>
          </p:nvPr>
        </p:nvSpPr>
        <p:spPr>
          <a:xfrm>
            <a:off x="838200" y="1185339"/>
            <a:ext cx="10515600" cy="4767591"/>
          </a:xfrm>
        </p:spPr>
        <p:txBody>
          <a:bodyPr/>
          <a:lstStyle/>
          <a:p>
            <a:r>
              <a:rPr lang="en-US" dirty="0"/>
              <a:t>Exploring the gene expression changes in lung caused by pulmonary fibrosis</a:t>
            </a:r>
          </a:p>
          <a:p>
            <a:r>
              <a:rPr lang="en-US" dirty="0"/>
              <a:t>Identify important driver genes of the pulmonary fibrosis</a:t>
            </a:r>
          </a:p>
          <a:p>
            <a:r>
              <a:rPr lang="en-US" dirty="0"/>
              <a:t>Identify the affected/altered biological functions by the diseases</a:t>
            </a:r>
          </a:p>
          <a:p>
            <a:r>
              <a:rPr lang="en-US" dirty="0"/>
              <a:t>Specific goals:</a:t>
            </a:r>
          </a:p>
          <a:p>
            <a:pPr lvl="1"/>
            <a:r>
              <a:rPr lang="en-US" b="1" dirty="0"/>
              <a:t>Angelina</a:t>
            </a:r>
            <a:r>
              <a:rPr lang="en-US" dirty="0"/>
              <a:t>: Analyze the relationship of non-coding RNA with endocannabinoid system genes</a:t>
            </a:r>
          </a:p>
          <a:p>
            <a:pPr lvl="1"/>
            <a:r>
              <a:rPr lang="en-US" b="1" dirty="0"/>
              <a:t>Ben</a:t>
            </a:r>
            <a:r>
              <a:rPr lang="en-US" dirty="0"/>
              <a:t>: analyze the role of endocannabinoid system in the disease</a:t>
            </a:r>
          </a:p>
        </p:txBody>
      </p:sp>
    </p:spTree>
    <p:extLst>
      <p:ext uri="{BB962C8B-B14F-4D97-AF65-F5344CB8AC3E}">
        <p14:creationId xmlns:p14="http://schemas.microsoft.com/office/powerpoint/2010/main" val="4156480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55FBA-57DC-45A7-9AD1-6C9950EFD8D5}"/>
              </a:ext>
            </a:extLst>
          </p:cNvPr>
          <p:cNvSpPr>
            <a:spLocks noGrp="1"/>
          </p:cNvSpPr>
          <p:nvPr>
            <p:ph type="title"/>
          </p:nvPr>
        </p:nvSpPr>
        <p:spPr/>
        <p:txBody>
          <a:bodyPr/>
          <a:lstStyle/>
          <a:p>
            <a:r>
              <a:rPr lang="en-US" dirty="0"/>
              <a:t>Timeline</a:t>
            </a:r>
          </a:p>
        </p:txBody>
      </p:sp>
      <p:sp>
        <p:nvSpPr>
          <p:cNvPr id="3" name="Content Placeholder 2">
            <a:extLst>
              <a:ext uri="{FF2B5EF4-FFF2-40B4-BE49-F238E27FC236}">
                <a16:creationId xmlns:a16="http://schemas.microsoft.com/office/drawing/2014/main" id="{C862DD33-9A18-401C-9083-BC6D93EA502C}"/>
              </a:ext>
            </a:extLst>
          </p:cNvPr>
          <p:cNvSpPr>
            <a:spLocks noGrp="1"/>
          </p:cNvSpPr>
          <p:nvPr>
            <p:ph idx="1"/>
          </p:nvPr>
        </p:nvSpPr>
        <p:spPr>
          <a:xfrm>
            <a:off x="838200" y="1138686"/>
            <a:ext cx="11170298" cy="5270739"/>
          </a:xfrm>
        </p:spPr>
        <p:txBody>
          <a:bodyPr/>
          <a:lstStyle/>
          <a:p>
            <a:r>
              <a:rPr lang="en-US" dirty="0"/>
              <a:t>Week 2 (13-17 June): Pulmonary Fibrosis + </a:t>
            </a:r>
            <a:r>
              <a:rPr lang="en-US" dirty="0" err="1"/>
              <a:t>Github</a:t>
            </a:r>
            <a:r>
              <a:rPr lang="en-US" dirty="0"/>
              <a:t> Introduction</a:t>
            </a:r>
          </a:p>
          <a:p>
            <a:r>
              <a:rPr lang="en-US" dirty="0"/>
              <a:t>Week 3: Transcriptomics + R Introduction</a:t>
            </a:r>
          </a:p>
          <a:p>
            <a:r>
              <a:rPr lang="en-US" dirty="0"/>
              <a:t>Week 4: Statistical Analysis + Preparation for Research Presentation</a:t>
            </a:r>
          </a:p>
          <a:p>
            <a:r>
              <a:rPr lang="en-US" dirty="0"/>
              <a:t>Week 5: Functional Analysis + Research Presentation</a:t>
            </a:r>
          </a:p>
          <a:p>
            <a:r>
              <a:rPr lang="en-US" dirty="0"/>
              <a:t>Week 6: Co-Expression (Correlation) Network</a:t>
            </a:r>
          </a:p>
          <a:p>
            <a:r>
              <a:rPr lang="en-US" dirty="0"/>
              <a:t>Week 7: Contextualizing the results + Data Visualization</a:t>
            </a:r>
          </a:p>
          <a:p>
            <a:r>
              <a:rPr lang="en-US" dirty="0"/>
              <a:t>Week 8: Literature Review + Poster Preparation</a:t>
            </a:r>
          </a:p>
          <a:p>
            <a:r>
              <a:rPr lang="en-US" dirty="0"/>
              <a:t>Week 9: Poster Presentation</a:t>
            </a:r>
          </a:p>
          <a:p>
            <a:pPr marL="0" indent="0" algn="ctr">
              <a:buNone/>
            </a:pPr>
            <a:r>
              <a:rPr lang="en-US" b="1" dirty="0"/>
              <a:t>Each week: reading 1-2 articles + hands-on practice/application</a:t>
            </a:r>
          </a:p>
        </p:txBody>
      </p:sp>
    </p:spTree>
    <p:extLst>
      <p:ext uri="{BB962C8B-B14F-4D97-AF65-F5344CB8AC3E}">
        <p14:creationId xmlns:p14="http://schemas.microsoft.com/office/powerpoint/2010/main" val="519856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05985-7B57-4FB5-87CE-AD286096E4FF}"/>
              </a:ext>
            </a:extLst>
          </p:cNvPr>
          <p:cNvSpPr>
            <a:spLocks noGrp="1"/>
          </p:cNvSpPr>
          <p:nvPr>
            <p:ph type="title"/>
          </p:nvPr>
        </p:nvSpPr>
        <p:spPr/>
        <p:txBody>
          <a:bodyPr/>
          <a:lstStyle/>
          <a:p>
            <a:r>
              <a:rPr lang="en-US" dirty="0"/>
              <a:t>Weekly Meeting</a:t>
            </a:r>
          </a:p>
        </p:txBody>
      </p:sp>
      <p:sp>
        <p:nvSpPr>
          <p:cNvPr id="3" name="Content Placeholder 2">
            <a:extLst>
              <a:ext uri="{FF2B5EF4-FFF2-40B4-BE49-F238E27FC236}">
                <a16:creationId xmlns:a16="http://schemas.microsoft.com/office/drawing/2014/main" id="{D233399A-6062-4177-ACFF-D0F97009B6FC}"/>
              </a:ext>
            </a:extLst>
          </p:cNvPr>
          <p:cNvSpPr>
            <a:spLocks noGrp="1"/>
          </p:cNvSpPr>
          <p:nvPr>
            <p:ph idx="1"/>
          </p:nvPr>
        </p:nvSpPr>
        <p:spPr/>
        <p:txBody>
          <a:bodyPr/>
          <a:lstStyle/>
          <a:p>
            <a:r>
              <a:rPr lang="en-US" dirty="0"/>
              <a:t>Every Friday at 2-4pm (Eastern Time)/11am-1pm (Pacific Time)</a:t>
            </a:r>
          </a:p>
          <a:p>
            <a:r>
              <a:rPr lang="en-US" dirty="0"/>
              <a:t>Agenda (Flexible):</a:t>
            </a:r>
          </a:p>
          <a:p>
            <a:pPr lvl="1"/>
            <a:r>
              <a:rPr lang="en-US" dirty="0"/>
              <a:t>Paper Presentations (@ 10-15 mins)</a:t>
            </a:r>
          </a:p>
          <a:p>
            <a:pPr lvl="1"/>
            <a:r>
              <a:rPr lang="en-US" dirty="0"/>
              <a:t>Result Discussions (@ 10-15 mins) </a:t>
            </a:r>
          </a:p>
          <a:p>
            <a:pPr lvl="1"/>
            <a:r>
              <a:rPr lang="en-US" dirty="0"/>
              <a:t>New topic presentation + hands-on practice</a:t>
            </a:r>
          </a:p>
          <a:p>
            <a:pPr lvl="1"/>
            <a:r>
              <a:rPr lang="en-US" dirty="0"/>
              <a:t>Planning for the next week</a:t>
            </a:r>
          </a:p>
          <a:p>
            <a:r>
              <a:rPr lang="en-US" b="1" dirty="0"/>
              <a:t>Friday (June 17</a:t>
            </a:r>
            <a:r>
              <a:rPr lang="en-US" b="1" baseline="30000" dirty="0"/>
              <a:t>th</a:t>
            </a:r>
            <a:r>
              <a:rPr lang="en-US" b="1" dirty="0"/>
              <a:t>) meeting is moved to Tuesday (June 21</a:t>
            </a:r>
            <a:r>
              <a:rPr lang="en-US" b="1" baseline="30000" dirty="0"/>
              <a:t>st</a:t>
            </a:r>
            <a:r>
              <a:rPr lang="en-US" b="1" dirty="0"/>
              <a:t>) at 3.30pm (Eastern Time)/12.30pm (</a:t>
            </a:r>
            <a:r>
              <a:rPr lang="en-US" b="1"/>
              <a:t>Pacific Time)</a:t>
            </a:r>
            <a:endParaRPr lang="en-US" b="1" dirty="0"/>
          </a:p>
        </p:txBody>
      </p:sp>
    </p:spTree>
    <p:extLst>
      <p:ext uri="{BB962C8B-B14F-4D97-AF65-F5344CB8AC3E}">
        <p14:creationId xmlns:p14="http://schemas.microsoft.com/office/powerpoint/2010/main" val="2919585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5B0A1-4774-450D-94EB-EDA747CB8E8D}"/>
              </a:ext>
            </a:extLst>
          </p:cNvPr>
          <p:cNvSpPr>
            <a:spLocks noGrp="1"/>
          </p:cNvSpPr>
          <p:nvPr>
            <p:ph type="title"/>
          </p:nvPr>
        </p:nvSpPr>
        <p:spPr/>
        <p:txBody>
          <a:bodyPr/>
          <a:lstStyle/>
          <a:p>
            <a:r>
              <a:rPr lang="en-US" dirty="0"/>
              <a:t>Other Interactions</a:t>
            </a:r>
          </a:p>
        </p:txBody>
      </p:sp>
      <p:sp>
        <p:nvSpPr>
          <p:cNvPr id="3" name="Content Placeholder 2">
            <a:extLst>
              <a:ext uri="{FF2B5EF4-FFF2-40B4-BE49-F238E27FC236}">
                <a16:creationId xmlns:a16="http://schemas.microsoft.com/office/drawing/2014/main" id="{D4A1231E-E266-49E1-A7CC-C3D6CEAE2769}"/>
              </a:ext>
            </a:extLst>
          </p:cNvPr>
          <p:cNvSpPr>
            <a:spLocks noGrp="1"/>
          </p:cNvSpPr>
          <p:nvPr>
            <p:ph idx="1"/>
          </p:nvPr>
        </p:nvSpPr>
        <p:spPr/>
        <p:txBody>
          <a:bodyPr/>
          <a:lstStyle/>
          <a:p>
            <a:r>
              <a:rPr lang="en-US" sz="2400" b="1" dirty="0"/>
              <a:t>Email at anytime: </a:t>
            </a:r>
          </a:p>
          <a:p>
            <a:pPr lvl="1"/>
            <a:r>
              <a:rPr lang="en-US" sz="1600" dirty="0"/>
              <a:t>Expect a reply within 1 working day</a:t>
            </a:r>
          </a:p>
          <a:p>
            <a:r>
              <a:rPr lang="en-US" sz="2400" b="1" dirty="0"/>
              <a:t>Emergency only: </a:t>
            </a:r>
          </a:p>
          <a:p>
            <a:pPr lvl="1"/>
            <a:r>
              <a:rPr lang="en-US" sz="2000" dirty="0"/>
              <a:t>Text message is preferred</a:t>
            </a:r>
          </a:p>
          <a:p>
            <a:pPr lvl="1"/>
            <a:r>
              <a:rPr lang="en-US" sz="2000" dirty="0"/>
              <a:t>Do not call between 8pm-8am</a:t>
            </a:r>
          </a:p>
          <a:p>
            <a:r>
              <a:rPr lang="en-US" sz="2400" dirty="0"/>
              <a:t>Need an extra meeting (for </a:t>
            </a:r>
            <a:r>
              <a:rPr lang="en-US" sz="2400" dirty="0" err="1"/>
              <a:t>q&amp;a</a:t>
            </a:r>
            <a:r>
              <a:rPr lang="en-US" sz="2400" dirty="0"/>
              <a:t> or discuss any other problems)? I’m open at anytime!</a:t>
            </a:r>
          </a:p>
          <a:p>
            <a:pPr lvl="1"/>
            <a:r>
              <a:rPr lang="en-US" sz="2000" dirty="0"/>
              <a:t>Email me and I will schedule ASAP, give 2-3 options of your time availability</a:t>
            </a:r>
          </a:p>
          <a:p>
            <a:r>
              <a:rPr lang="en-US" sz="2400" dirty="0"/>
              <a:t>Academic/Career Suggestion? Happy to provide!</a:t>
            </a:r>
          </a:p>
          <a:p>
            <a:r>
              <a:rPr lang="en-US" sz="2400" dirty="0"/>
              <a:t>Reference Letter? YES! Unlimited, at anytime (even in 10 years)</a:t>
            </a:r>
          </a:p>
          <a:p>
            <a:pPr lvl="1"/>
            <a:r>
              <a:rPr lang="en-US" sz="2000" b="1" dirty="0"/>
              <a:t>T&amp;C: As long as you completed the internship</a:t>
            </a:r>
          </a:p>
          <a:p>
            <a:pPr lvl="1"/>
            <a:r>
              <a:rPr lang="en-US" sz="2000" dirty="0"/>
              <a:t>My website (muharif.net) will always have my most updated email address</a:t>
            </a:r>
          </a:p>
        </p:txBody>
      </p:sp>
    </p:spTree>
    <p:extLst>
      <p:ext uri="{BB962C8B-B14F-4D97-AF65-F5344CB8AC3E}">
        <p14:creationId xmlns:p14="http://schemas.microsoft.com/office/powerpoint/2010/main" val="3802773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5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500"/>
                                        <p:tgtEl>
                                          <p:spTgt spid="3">
                                            <p:txEl>
                                              <p:pRg st="5" end="5"/>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fade">
                                      <p:cBhvr>
                                        <p:cTn id="53"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55FBA-57DC-45A7-9AD1-6C9950EFD8D5}"/>
              </a:ext>
            </a:extLst>
          </p:cNvPr>
          <p:cNvSpPr>
            <a:spLocks noGrp="1"/>
          </p:cNvSpPr>
          <p:nvPr>
            <p:ph type="title"/>
          </p:nvPr>
        </p:nvSpPr>
        <p:spPr/>
        <p:txBody>
          <a:bodyPr/>
          <a:lstStyle/>
          <a:p>
            <a:r>
              <a:rPr lang="en-US" dirty="0"/>
              <a:t>Plan for 13-17 June 2022</a:t>
            </a:r>
          </a:p>
        </p:txBody>
      </p:sp>
      <p:sp>
        <p:nvSpPr>
          <p:cNvPr id="3" name="Content Placeholder 2">
            <a:extLst>
              <a:ext uri="{FF2B5EF4-FFF2-40B4-BE49-F238E27FC236}">
                <a16:creationId xmlns:a16="http://schemas.microsoft.com/office/drawing/2014/main" id="{C862DD33-9A18-401C-9083-BC6D93EA502C}"/>
              </a:ext>
            </a:extLst>
          </p:cNvPr>
          <p:cNvSpPr>
            <a:spLocks noGrp="1"/>
          </p:cNvSpPr>
          <p:nvPr>
            <p:ph idx="1"/>
          </p:nvPr>
        </p:nvSpPr>
        <p:spPr/>
        <p:txBody>
          <a:bodyPr/>
          <a:lstStyle/>
          <a:p>
            <a:r>
              <a:rPr lang="en-US" dirty="0"/>
              <a:t>Settle down and get excited </a:t>
            </a:r>
            <a:r>
              <a:rPr lang="en-US" dirty="0">
                <a:sym typeface="Wingdings" panose="05000000000000000000" pitchFamily="2" charset="2"/>
              </a:rPr>
              <a:t></a:t>
            </a:r>
          </a:p>
          <a:p>
            <a:r>
              <a:rPr lang="en-US" dirty="0">
                <a:sym typeface="Wingdings" panose="05000000000000000000" pitchFamily="2" charset="2"/>
              </a:rPr>
              <a:t>Install:</a:t>
            </a:r>
          </a:p>
          <a:p>
            <a:pPr lvl="1"/>
            <a:r>
              <a:rPr lang="en-US" dirty="0">
                <a:sym typeface="Wingdings" panose="05000000000000000000" pitchFamily="2" charset="2"/>
              </a:rPr>
              <a:t>R-Studio</a:t>
            </a:r>
          </a:p>
          <a:p>
            <a:pPr lvl="1"/>
            <a:r>
              <a:rPr lang="en-US" dirty="0">
                <a:sym typeface="Wingdings" panose="05000000000000000000" pitchFamily="2" charset="2"/>
              </a:rPr>
              <a:t>GitHub</a:t>
            </a:r>
          </a:p>
          <a:p>
            <a:r>
              <a:rPr lang="en-US" dirty="0">
                <a:sym typeface="Wingdings" panose="05000000000000000000" pitchFamily="2" charset="2"/>
              </a:rPr>
              <a:t>Read: </a:t>
            </a:r>
            <a:r>
              <a:rPr lang="en-US" dirty="0"/>
              <a:t>Review papers about the diseases’ pathology and treatment and systems biology</a:t>
            </a:r>
          </a:p>
          <a:p>
            <a:pPr lvl="1"/>
            <a:r>
              <a:rPr lang="en-US" dirty="0"/>
              <a:t>Read it thoroughly</a:t>
            </a:r>
          </a:p>
          <a:p>
            <a:pPr lvl="1"/>
            <a:r>
              <a:rPr lang="en-US" dirty="0"/>
              <a:t>Summarize </a:t>
            </a:r>
            <a:r>
              <a:rPr lang="en-US" dirty="0">
                <a:sym typeface="Wingdings" panose="05000000000000000000" pitchFamily="2" charset="2"/>
              </a:rPr>
              <a:t> Use this as the starting point of your presentation/poster</a:t>
            </a:r>
          </a:p>
          <a:p>
            <a:pPr lvl="1"/>
            <a:r>
              <a:rPr lang="en-US" dirty="0">
                <a:sym typeface="Wingdings" panose="05000000000000000000" pitchFamily="2" charset="2"/>
              </a:rPr>
              <a:t>Gather as much info as possible</a:t>
            </a:r>
            <a:endParaRPr lang="en-US" dirty="0"/>
          </a:p>
          <a:p>
            <a:r>
              <a:rPr lang="en-US" dirty="0">
                <a:sym typeface="Wingdings" panose="05000000000000000000" pitchFamily="2" charset="2"/>
              </a:rPr>
              <a:t>Do: GitHub Introduction (Find out why this is important)</a:t>
            </a:r>
          </a:p>
          <a:p>
            <a:pPr marL="0" indent="0" algn="ctr">
              <a:buNone/>
            </a:pPr>
            <a:r>
              <a:rPr lang="en-US" dirty="0">
                <a:sym typeface="Wingdings" panose="05000000000000000000" pitchFamily="2" charset="2"/>
              </a:rPr>
              <a:t>https://summer2022.muharif.net/</a:t>
            </a:r>
          </a:p>
          <a:p>
            <a:pPr lvl="1"/>
            <a:endParaRPr lang="en-US" dirty="0"/>
          </a:p>
        </p:txBody>
      </p:sp>
    </p:spTree>
    <p:extLst>
      <p:ext uri="{BB962C8B-B14F-4D97-AF65-F5344CB8AC3E}">
        <p14:creationId xmlns:p14="http://schemas.microsoft.com/office/powerpoint/2010/main" val="1902423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Effect transition="in" filter="fade">
                                      <p:cBhvr>
                                        <p:cTn id="38" dur="500"/>
                                        <p:tgtEl>
                                          <p:spTgt spid="3">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Effect transition="in" filter="fade">
                                      <p:cBhvr>
                                        <p:cTn id="43" dur="500"/>
                                        <p:tgtEl>
                                          <p:spTgt spid="3">
                                            <p:txEl>
                                              <p:pRg st="8" end="8"/>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3">
                                            <p:txEl>
                                              <p:pRg st="9" end="9"/>
                                            </p:txEl>
                                          </p:spTgt>
                                        </p:tgtEl>
                                        <p:attrNameLst>
                                          <p:attrName>style.visibility</p:attrName>
                                        </p:attrNameLst>
                                      </p:cBhvr>
                                      <p:to>
                                        <p:strVal val="visible"/>
                                      </p:to>
                                    </p:set>
                                    <p:animEffect transition="in" filter="fade">
                                      <p:cBhvr>
                                        <p:cTn id="48"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14CC5-3E24-4E4D-867D-82BE1578B6DB}"/>
              </a:ext>
            </a:extLst>
          </p:cNvPr>
          <p:cNvSpPr>
            <a:spLocks noGrp="1"/>
          </p:cNvSpPr>
          <p:nvPr>
            <p:ph type="title"/>
          </p:nvPr>
        </p:nvSpPr>
        <p:spPr/>
        <p:txBody>
          <a:bodyPr/>
          <a:lstStyle/>
          <a:p>
            <a:r>
              <a:rPr lang="en-US" dirty="0"/>
              <a:t>Suggestions</a:t>
            </a:r>
          </a:p>
        </p:txBody>
      </p:sp>
      <p:sp>
        <p:nvSpPr>
          <p:cNvPr id="3" name="Content Placeholder 2">
            <a:extLst>
              <a:ext uri="{FF2B5EF4-FFF2-40B4-BE49-F238E27FC236}">
                <a16:creationId xmlns:a16="http://schemas.microsoft.com/office/drawing/2014/main" id="{B8083E4D-68A9-41B5-9EE0-9F03F539A58D}"/>
              </a:ext>
            </a:extLst>
          </p:cNvPr>
          <p:cNvSpPr>
            <a:spLocks noGrp="1"/>
          </p:cNvSpPr>
          <p:nvPr>
            <p:ph idx="1"/>
          </p:nvPr>
        </p:nvSpPr>
        <p:spPr/>
        <p:txBody>
          <a:bodyPr/>
          <a:lstStyle/>
          <a:p>
            <a:r>
              <a:rPr lang="en-US" sz="2000" dirty="0"/>
              <a:t>Make notes when reading: (Do not just highlight the papers)</a:t>
            </a:r>
          </a:p>
          <a:p>
            <a:pPr lvl="1"/>
            <a:r>
              <a:rPr lang="en-US" sz="1800" dirty="0"/>
              <a:t>Offline: with notebook</a:t>
            </a:r>
          </a:p>
          <a:p>
            <a:pPr lvl="1"/>
            <a:r>
              <a:rPr lang="en-US" sz="1800" dirty="0"/>
              <a:t>Digital: Google Docs, </a:t>
            </a:r>
            <a:r>
              <a:rPr lang="en-US" sz="1800" u="sng" dirty="0"/>
              <a:t>Notion</a:t>
            </a:r>
            <a:r>
              <a:rPr lang="en-US" sz="1800" dirty="0"/>
              <a:t>, Microsoft OneNote, Microsoft Word, </a:t>
            </a:r>
            <a:r>
              <a:rPr lang="en-US" sz="1800" dirty="0" err="1"/>
              <a:t>Github</a:t>
            </a:r>
            <a:r>
              <a:rPr lang="en-US" sz="1800" dirty="0"/>
              <a:t> Markdown, Evernote</a:t>
            </a:r>
          </a:p>
          <a:p>
            <a:r>
              <a:rPr lang="en-US" sz="2000" dirty="0"/>
              <a:t>Make “</a:t>
            </a:r>
            <a:r>
              <a:rPr lang="en-US" sz="2000" dirty="0" err="1"/>
              <a:t>cheatsheets</a:t>
            </a:r>
            <a:r>
              <a:rPr lang="en-US" sz="2000" dirty="0"/>
              <a:t>” for methods:</a:t>
            </a:r>
          </a:p>
          <a:p>
            <a:pPr lvl="1"/>
            <a:r>
              <a:rPr lang="en-US" sz="1800" dirty="0"/>
              <a:t>Offline: </a:t>
            </a:r>
            <a:r>
              <a:rPr lang="en-US" sz="1800" dirty="0" err="1"/>
              <a:t>mindmap</a:t>
            </a:r>
            <a:r>
              <a:rPr lang="en-US" sz="1800" dirty="0"/>
              <a:t>/flowchart on paper</a:t>
            </a:r>
          </a:p>
          <a:p>
            <a:pPr lvl="1"/>
            <a:r>
              <a:rPr lang="en-US" sz="1800" dirty="0"/>
              <a:t>Digital: Bubbl.us, </a:t>
            </a:r>
            <a:r>
              <a:rPr lang="en-US" sz="1800" dirty="0" err="1"/>
              <a:t>MindMup</a:t>
            </a:r>
            <a:r>
              <a:rPr lang="en-US" sz="1800" dirty="0"/>
              <a:t>, Visio, Microsoft PowerPoint</a:t>
            </a:r>
          </a:p>
          <a:p>
            <a:r>
              <a:rPr lang="en-US" sz="2000" dirty="0"/>
              <a:t>Remember: you are learning something new, do not give up just because you think “it’s too hard”. I’m here to guide you.</a:t>
            </a:r>
            <a:endParaRPr lang="en-US" sz="1800" dirty="0"/>
          </a:p>
          <a:p>
            <a:r>
              <a:rPr lang="en-US" sz="2000" dirty="0"/>
              <a:t>Try to learn as much as possible: Ask questions, join any training/seminar that are relevant</a:t>
            </a:r>
          </a:p>
          <a:p>
            <a:pPr lvl="1"/>
            <a:r>
              <a:rPr lang="en-US" sz="1800" dirty="0"/>
              <a:t>Observe how people are presenting scientific findings</a:t>
            </a:r>
          </a:p>
          <a:p>
            <a:pPr lvl="1"/>
            <a:r>
              <a:rPr lang="en-US" sz="1800" dirty="0"/>
              <a:t>Learn the jargons</a:t>
            </a:r>
          </a:p>
          <a:p>
            <a:r>
              <a:rPr lang="en-US" sz="2000" dirty="0"/>
              <a:t>After each analysis/article: check back to your report (poster/ppt) and think where it can fit to your story</a:t>
            </a:r>
            <a:endParaRPr lang="en-US" sz="1600" dirty="0"/>
          </a:p>
          <a:p>
            <a:pPr lvl="1"/>
            <a:r>
              <a:rPr lang="en-US" sz="1800" dirty="0"/>
              <a:t>Want to do extra analysis? Let me know, we will </a:t>
            </a:r>
            <a:r>
              <a:rPr lang="en-US" sz="1800"/>
              <a:t>figure out how.</a:t>
            </a:r>
            <a:endParaRPr lang="en-US" sz="1200" dirty="0"/>
          </a:p>
        </p:txBody>
      </p:sp>
    </p:spTree>
    <p:extLst>
      <p:ext uri="{BB962C8B-B14F-4D97-AF65-F5344CB8AC3E}">
        <p14:creationId xmlns:p14="http://schemas.microsoft.com/office/powerpoint/2010/main" val="682895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3">
                                            <p:txEl>
                                              <p:pRg st="9" end="9"/>
                                            </p:txEl>
                                          </p:spTgt>
                                        </p:tgtEl>
                                        <p:attrNameLst>
                                          <p:attrName>style.visibility</p:attrName>
                                        </p:attrNameLst>
                                      </p:cBhvr>
                                      <p:to>
                                        <p:strVal val="visible"/>
                                      </p:to>
                                    </p:set>
                                    <p:animEffect transition="in" filter="fade">
                                      <p:cBhvr>
                                        <p:cTn id="40" dur="500"/>
                                        <p:tgtEl>
                                          <p:spTgt spid="3">
                                            <p:txEl>
                                              <p:pRg st="9" end="9"/>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3">
                                            <p:txEl>
                                              <p:pRg st="10" end="10"/>
                                            </p:txEl>
                                          </p:spTgt>
                                        </p:tgtEl>
                                        <p:attrNameLst>
                                          <p:attrName>style.visibility</p:attrName>
                                        </p:attrNameLst>
                                      </p:cBhvr>
                                      <p:to>
                                        <p:strVal val="visible"/>
                                      </p:to>
                                    </p:set>
                                    <p:animEffect transition="in" filter="fade">
                                      <p:cBhvr>
                                        <p:cTn id="45" dur="500"/>
                                        <p:tgtEl>
                                          <p:spTgt spid="3">
                                            <p:txEl>
                                              <p:pRg st="10" end="1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3">
                                            <p:txEl>
                                              <p:pRg st="11" end="11"/>
                                            </p:txEl>
                                          </p:spTgt>
                                        </p:tgtEl>
                                        <p:attrNameLst>
                                          <p:attrName>style.visibility</p:attrName>
                                        </p:attrNameLst>
                                      </p:cBhvr>
                                      <p:to>
                                        <p:strVal val="visible"/>
                                      </p:to>
                                    </p:set>
                                    <p:animEffect transition="in" filter="fade">
                                      <p:cBhvr>
                                        <p:cTn id="50"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descr="Qr code&#10;&#10;Description automatically generated">
            <a:extLst>
              <a:ext uri="{FF2B5EF4-FFF2-40B4-BE49-F238E27FC236}">
                <a16:creationId xmlns:a16="http://schemas.microsoft.com/office/drawing/2014/main" id="{3D3A7DED-ADC7-48AC-AB75-1803C01AE5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4840" y="3630063"/>
            <a:ext cx="2436845" cy="2436845"/>
          </a:xfrm>
          <a:prstGeom prst="rect">
            <a:avLst/>
          </a:prstGeom>
        </p:spPr>
      </p:pic>
      <p:sp>
        <p:nvSpPr>
          <p:cNvPr id="5" name="Title 4">
            <a:extLst>
              <a:ext uri="{FF2B5EF4-FFF2-40B4-BE49-F238E27FC236}">
                <a16:creationId xmlns:a16="http://schemas.microsoft.com/office/drawing/2014/main" id="{D606FA57-FE41-4688-91FD-E259433AE5DE}"/>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0A30BFDF-1BDA-4FF5-9451-CE6745E62DEC}"/>
              </a:ext>
            </a:extLst>
          </p:cNvPr>
          <p:cNvSpPr>
            <a:spLocks noGrp="1"/>
          </p:cNvSpPr>
          <p:nvPr>
            <p:ph idx="1"/>
          </p:nvPr>
        </p:nvSpPr>
        <p:spPr>
          <a:xfrm>
            <a:off x="353861" y="1138686"/>
            <a:ext cx="5759245" cy="5140816"/>
          </a:xfrm>
        </p:spPr>
        <p:txBody>
          <a:bodyPr/>
          <a:lstStyle/>
          <a:p>
            <a:pPr>
              <a:lnSpc>
                <a:spcPct val="100000"/>
              </a:lnSpc>
              <a:spcBef>
                <a:spcPts val="0"/>
              </a:spcBef>
            </a:pPr>
            <a:r>
              <a:rPr lang="en-US" dirty="0"/>
              <a:t>Muhammad </a:t>
            </a:r>
            <a:r>
              <a:rPr lang="en-US" b="1" u="sng" dirty="0"/>
              <a:t>Arif</a:t>
            </a:r>
          </a:p>
          <a:p>
            <a:pPr>
              <a:lnSpc>
                <a:spcPct val="100000"/>
              </a:lnSpc>
              <a:spcBef>
                <a:spcPts val="0"/>
              </a:spcBef>
            </a:pPr>
            <a:r>
              <a:rPr lang="en-US" dirty="0"/>
              <a:t>Indonesia</a:t>
            </a:r>
          </a:p>
          <a:p>
            <a:pPr>
              <a:lnSpc>
                <a:spcPct val="100000"/>
              </a:lnSpc>
              <a:spcBef>
                <a:spcPts val="0"/>
              </a:spcBef>
            </a:pPr>
            <a:r>
              <a:rPr lang="en-US" dirty="0"/>
              <a:t>Postdoctoral Visiting Fellow</a:t>
            </a:r>
          </a:p>
          <a:p>
            <a:pPr lvl="1">
              <a:lnSpc>
                <a:spcPct val="100000"/>
              </a:lnSpc>
              <a:spcBef>
                <a:spcPts val="0"/>
              </a:spcBef>
            </a:pPr>
            <a:r>
              <a:rPr lang="en-US" altLang="en-US" sz="2000" dirty="0"/>
              <a:t>Section on Fibrotic Disorders</a:t>
            </a:r>
          </a:p>
          <a:p>
            <a:pPr lvl="1">
              <a:lnSpc>
                <a:spcPct val="100000"/>
              </a:lnSpc>
              <a:spcBef>
                <a:spcPts val="0"/>
              </a:spcBef>
            </a:pPr>
            <a:r>
              <a:rPr lang="en-US" altLang="en-US" sz="2000" dirty="0"/>
              <a:t>Laboratory of Cardiovascular Physiology &amp; Tissue Injury</a:t>
            </a:r>
            <a:endParaRPr lang="en-US" dirty="0"/>
          </a:p>
          <a:p>
            <a:pPr>
              <a:lnSpc>
                <a:spcPct val="100000"/>
              </a:lnSpc>
              <a:spcBef>
                <a:spcPts val="0"/>
              </a:spcBef>
            </a:pPr>
            <a:r>
              <a:rPr lang="en-US" dirty="0"/>
              <a:t>PhD in Systems Biology</a:t>
            </a:r>
          </a:p>
          <a:p>
            <a:pPr lvl="1">
              <a:lnSpc>
                <a:spcPct val="100000"/>
              </a:lnSpc>
              <a:spcBef>
                <a:spcPts val="0"/>
              </a:spcBef>
            </a:pPr>
            <a:r>
              <a:rPr lang="en-US" dirty="0"/>
              <a:t>KTH Royal Institute of Technology</a:t>
            </a:r>
          </a:p>
          <a:p>
            <a:pPr lvl="1">
              <a:lnSpc>
                <a:spcPct val="100000"/>
              </a:lnSpc>
              <a:spcBef>
                <a:spcPts val="0"/>
              </a:spcBef>
            </a:pPr>
            <a:r>
              <a:rPr lang="en-US" dirty="0"/>
              <a:t>Stockholm, Sweden</a:t>
            </a:r>
          </a:p>
          <a:p>
            <a:pPr>
              <a:lnSpc>
                <a:spcPct val="100000"/>
              </a:lnSpc>
              <a:spcBef>
                <a:spcPts val="0"/>
              </a:spcBef>
            </a:pPr>
            <a:r>
              <a:rPr lang="en-US" dirty="0"/>
              <a:t>Interest: </a:t>
            </a:r>
          </a:p>
          <a:p>
            <a:pPr lvl="1">
              <a:lnSpc>
                <a:spcPct val="100000"/>
              </a:lnSpc>
              <a:spcBef>
                <a:spcPts val="0"/>
              </a:spcBef>
            </a:pPr>
            <a:r>
              <a:rPr lang="en-US" dirty="0"/>
              <a:t>Network Biology</a:t>
            </a:r>
          </a:p>
          <a:p>
            <a:pPr lvl="1">
              <a:lnSpc>
                <a:spcPct val="100000"/>
              </a:lnSpc>
              <a:spcBef>
                <a:spcPts val="0"/>
              </a:spcBef>
            </a:pPr>
            <a:r>
              <a:rPr lang="en-US" dirty="0"/>
              <a:t>Machine Learning</a:t>
            </a:r>
          </a:p>
          <a:p>
            <a:pPr lvl="1">
              <a:lnSpc>
                <a:spcPct val="100000"/>
              </a:lnSpc>
              <a:spcBef>
                <a:spcPts val="0"/>
              </a:spcBef>
            </a:pPr>
            <a:r>
              <a:rPr lang="en-US" dirty="0"/>
              <a:t>Translational Research</a:t>
            </a:r>
          </a:p>
        </p:txBody>
      </p:sp>
      <p:pic>
        <p:nvPicPr>
          <p:cNvPr id="14" name="Picture 2">
            <a:extLst>
              <a:ext uri="{FF2B5EF4-FFF2-40B4-BE49-F238E27FC236}">
                <a16:creationId xmlns:a16="http://schemas.microsoft.com/office/drawing/2014/main" id="{B44F9FDA-5717-470B-8490-25B5D8D62145}"/>
              </a:ext>
            </a:extLst>
          </p:cNvPr>
          <p:cNvPicPr>
            <a:picLocks noChangeAspect="1" noChangeArrowheads="1"/>
          </p:cNvPicPr>
          <p:nvPr/>
        </p:nvPicPr>
        <p:blipFill>
          <a:blip r:embed="rId3"/>
          <a:srcRect/>
          <a:stretch/>
        </p:blipFill>
        <p:spPr bwMode="auto">
          <a:xfrm>
            <a:off x="6535430" y="1138686"/>
            <a:ext cx="2335666" cy="2491377"/>
          </a:xfrm>
          <a:prstGeom prst="rect">
            <a:avLst/>
          </a:prstGeom>
          <a:noFill/>
          <a:extLst>
            <a:ext uri="{909E8E84-426E-40DD-AFC4-6F175D3DCCD1}">
              <a14:hiddenFill xmlns:a14="http://schemas.microsoft.com/office/drawing/2010/main">
                <a:solidFill>
                  <a:srgbClr val="FFFFFF"/>
                </a:solidFill>
              </a14:hiddenFill>
            </a:ext>
          </a:extLst>
        </p:spPr>
      </p:pic>
      <p:pic>
        <p:nvPicPr>
          <p:cNvPr id="15" name="Content Placeholder 8">
            <a:extLst>
              <a:ext uri="{FF2B5EF4-FFF2-40B4-BE49-F238E27FC236}">
                <a16:creationId xmlns:a16="http://schemas.microsoft.com/office/drawing/2014/main" id="{74DC7545-FED6-49E2-AB68-835AF0FD2572}"/>
              </a:ext>
            </a:extLst>
          </p:cNvPr>
          <p:cNvPicPr>
            <a:picLocks noChangeAspect="1"/>
          </p:cNvPicPr>
          <p:nvPr/>
        </p:nvPicPr>
        <p:blipFill>
          <a:blip r:embed="rId4"/>
          <a:stretch>
            <a:fillRect/>
          </a:stretch>
        </p:blipFill>
        <p:spPr>
          <a:xfrm>
            <a:off x="9175142" y="1750200"/>
            <a:ext cx="2785785" cy="3917788"/>
          </a:xfrm>
          <a:prstGeom prst="rect">
            <a:avLst/>
          </a:prstGeom>
        </p:spPr>
      </p:pic>
      <p:sp>
        <p:nvSpPr>
          <p:cNvPr id="17" name="Content Placeholder 2">
            <a:extLst>
              <a:ext uri="{FF2B5EF4-FFF2-40B4-BE49-F238E27FC236}">
                <a16:creationId xmlns:a16="http://schemas.microsoft.com/office/drawing/2014/main" id="{8D868D64-0548-41B3-8488-BDCF6247E64E}"/>
              </a:ext>
            </a:extLst>
          </p:cNvPr>
          <p:cNvSpPr txBox="1">
            <a:spLocks/>
          </p:cNvSpPr>
          <p:nvPr/>
        </p:nvSpPr>
        <p:spPr bwMode="auto">
          <a:xfrm>
            <a:off x="6050626" y="5893111"/>
            <a:ext cx="3305271" cy="56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None/>
            </a:pPr>
            <a:r>
              <a:rPr lang="en-US" dirty="0"/>
              <a:t>https://muharif.net</a:t>
            </a:r>
          </a:p>
        </p:txBody>
      </p:sp>
    </p:spTree>
    <p:extLst>
      <p:ext uri="{BB962C8B-B14F-4D97-AF65-F5344CB8AC3E}">
        <p14:creationId xmlns:p14="http://schemas.microsoft.com/office/powerpoint/2010/main" val="1870831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Effect transition="in" filter="fade">
                                      <p:cBhvr>
                                        <p:cTn id="23" dur="500"/>
                                        <p:tgtEl>
                                          <p:spTgt spid="3">
                                            <p:txEl>
                                              <p:pRg st="3" end="3"/>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fade">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par>
                                <p:cTn id="32" presetID="10" presetClass="entr" presetSubtype="0" fill="hold" nodeType="with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fade">
                                      <p:cBhvr>
                                        <p:cTn id="34" dur="500"/>
                                        <p:tgtEl>
                                          <p:spTgt spid="3">
                                            <p:txEl>
                                              <p:pRg st="6" end="6"/>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par>
                                <p:cTn id="48" presetID="10" presetClass="entr" presetSubtype="0" fill="hold" nodeType="withEffect">
                                  <p:stCondLst>
                                    <p:cond delay="0"/>
                                  </p:stCondLst>
                                  <p:childTnLst>
                                    <p:set>
                                      <p:cBhvr>
                                        <p:cTn id="49" dur="1" fill="hold">
                                          <p:stCondLst>
                                            <p:cond delay="0"/>
                                          </p:stCondLst>
                                        </p:cTn>
                                        <p:tgtEl>
                                          <p:spTgt spid="3">
                                            <p:txEl>
                                              <p:pRg st="9" end="9"/>
                                            </p:txEl>
                                          </p:spTgt>
                                        </p:tgtEl>
                                        <p:attrNameLst>
                                          <p:attrName>style.visibility</p:attrName>
                                        </p:attrNameLst>
                                      </p:cBhvr>
                                      <p:to>
                                        <p:strVal val="visible"/>
                                      </p:to>
                                    </p:set>
                                    <p:animEffect transition="in" filter="fade">
                                      <p:cBhvr>
                                        <p:cTn id="50" dur="500"/>
                                        <p:tgtEl>
                                          <p:spTgt spid="3">
                                            <p:txEl>
                                              <p:pRg st="9" end="9"/>
                                            </p:txEl>
                                          </p:spTgt>
                                        </p:tgtEl>
                                      </p:cBhvr>
                                    </p:animEffect>
                                  </p:childTnLst>
                                </p:cTn>
                              </p:par>
                              <p:par>
                                <p:cTn id="51" presetID="10" presetClass="entr" presetSubtype="0" fill="hold" nodeType="withEffect">
                                  <p:stCondLst>
                                    <p:cond delay="0"/>
                                  </p:stCondLst>
                                  <p:childTnLst>
                                    <p:set>
                                      <p:cBhvr>
                                        <p:cTn id="52" dur="1" fill="hold">
                                          <p:stCondLst>
                                            <p:cond delay="0"/>
                                          </p:stCondLst>
                                        </p:cTn>
                                        <p:tgtEl>
                                          <p:spTgt spid="3">
                                            <p:txEl>
                                              <p:pRg st="10" end="10"/>
                                            </p:txEl>
                                          </p:spTgt>
                                        </p:tgtEl>
                                        <p:attrNameLst>
                                          <p:attrName>style.visibility</p:attrName>
                                        </p:attrNameLst>
                                      </p:cBhvr>
                                      <p:to>
                                        <p:strVal val="visible"/>
                                      </p:to>
                                    </p:set>
                                    <p:animEffect transition="in" filter="fade">
                                      <p:cBhvr>
                                        <p:cTn id="53" dur="500"/>
                                        <p:tgtEl>
                                          <p:spTgt spid="3">
                                            <p:txEl>
                                              <p:pRg st="10" end="10"/>
                                            </p:txEl>
                                          </p:spTgt>
                                        </p:tgtEl>
                                      </p:cBhvr>
                                    </p:animEffect>
                                  </p:childTnLst>
                                </p:cTn>
                              </p:par>
                              <p:par>
                                <p:cTn id="54" presetID="10" presetClass="entr" presetSubtype="0" fill="hold" nodeType="withEffect">
                                  <p:stCondLst>
                                    <p:cond delay="0"/>
                                  </p:stCondLst>
                                  <p:childTnLst>
                                    <p:set>
                                      <p:cBhvr>
                                        <p:cTn id="55" dur="1" fill="hold">
                                          <p:stCondLst>
                                            <p:cond delay="0"/>
                                          </p:stCondLst>
                                        </p:cTn>
                                        <p:tgtEl>
                                          <p:spTgt spid="3">
                                            <p:txEl>
                                              <p:pRg st="11" end="11"/>
                                            </p:txEl>
                                          </p:spTgt>
                                        </p:tgtEl>
                                        <p:attrNameLst>
                                          <p:attrName>style.visibility</p:attrName>
                                        </p:attrNameLst>
                                      </p:cBhvr>
                                      <p:to>
                                        <p:strVal val="visible"/>
                                      </p:to>
                                    </p:set>
                                    <p:animEffect transition="in" filter="fade">
                                      <p:cBhvr>
                                        <p:cTn id="56" dur="500"/>
                                        <p:tgtEl>
                                          <p:spTgt spid="3">
                                            <p:txEl>
                                              <p:pRg st="11" end="1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nodeType="click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500"/>
                                        <p:tgtEl>
                                          <p:spTgt spid="19"/>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fade">
                                      <p:cBhvr>
                                        <p:cTn id="6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5A11336-9E01-40D3-93EA-98F1D06205EC}"/>
              </a:ext>
            </a:extLst>
          </p:cNvPr>
          <p:cNvSpPr>
            <a:spLocks noGrp="1"/>
          </p:cNvSpPr>
          <p:nvPr>
            <p:ph type="body" idx="1"/>
          </p:nvPr>
        </p:nvSpPr>
        <p:spPr/>
        <p:txBody>
          <a:bodyPr/>
          <a:lstStyle/>
          <a:p>
            <a:endParaRPr lang="en-US"/>
          </a:p>
        </p:txBody>
      </p:sp>
      <p:sp>
        <p:nvSpPr>
          <p:cNvPr id="3" name="Title 1">
            <a:extLst>
              <a:ext uri="{FF2B5EF4-FFF2-40B4-BE49-F238E27FC236}">
                <a16:creationId xmlns:a16="http://schemas.microsoft.com/office/drawing/2014/main" id="{208B880C-82E8-43E9-9270-5F28D8761133}"/>
              </a:ext>
            </a:extLst>
          </p:cNvPr>
          <p:cNvSpPr txBox="1">
            <a:spLocks noChangeArrowheads="1"/>
          </p:cNvSpPr>
          <p:nvPr/>
        </p:nvSpPr>
        <p:spPr bwMode="auto">
          <a:xfrm>
            <a:off x="627063" y="3132650"/>
            <a:ext cx="10963275" cy="1456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1" fontAlgn="base" hangingPunct="1">
              <a:lnSpc>
                <a:spcPct val="90000"/>
              </a:lnSpc>
              <a:spcBef>
                <a:spcPct val="0"/>
              </a:spcBef>
              <a:spcAft>
                <a:spcPct val="0"/>
              </a:spcAft>
              <a:defRPr sz="4400" kern="120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2pPr>
            <a:lvl3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3pPr>
            <a:lvl4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4pPr>
            <a:lvl5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5pPr>
            <a:lvl6pPr marL="457200" algn="l" rtl="0" eaLnBrk="1" fontAlgn="base" hangingPunct="1">
              <a:lnSpc>
                <a:spcPct val="90000"/>
              </a:lnSpc>
              <a:spcBef>
                <a:spcPct val="0"/>
              </a:spcBef>
              <a:spcAft>
                <a:spcPct val="0"/>
              </a:spcAft>
              <a:defRPr sz="4400">
                <a:solidFill>
                  <a:schemeClr val="tx1"/>
                </a:solidFill>
                <a:latin typeface="Georgia" panose="02040502050405020303" pitchFamily="18" charset="0"/>
              </a:defRPr>
            </a:lvl6pPr>
            <a:lvl7pPr marL="914400" algn="l" rtl="0" eaLnBrk="1" fontAlgn="base" hangingPunct="1">
              <a:lnSpc>
                <a:spcPct val="90000"/>
              </a:lnSpc>
              <a:spcBef>
                <a:spcPct val="0"/>
              </a:spcBef>
              <a:spcAft>
                <a:spcPct val="0"/>
              </a:spcAft>
              <a:defRPr sz="4400">
                <a:solidFill>
                  <a:schemeClr val="tx1"/>
                </a:solidFill>
                <a:latin typeface="Georgia" panose="02040502050405020303" pitchFamily="18" charset="0"/>
              </a:defRPr>
            </a:lvl7pPr>
            <a:lvl8pPr marL="1371600" algn="l" rtl="0" eaLnBrk="1" fontAlgn="base" hangingPunct="1">
              <a:lnSpc>
                <a:spcPct val="90000"/>
              </a:lnSpc>
              <a:spcBef>
                <a:spcPct val="0"/>
              </a:spcBef>
              <a:spcAft>
                <a:spcPct val="0"/>
              </a:spcAft>
              <a:defRPr sz="4400">
                <a:solidFill>
                  <a:schemeClr val="tx1"/>
                </a:solidFill>
                <a:latin typeface="Georgia" panose="02040502050405020303" pitchFamily="18" charset="0"/>
              </a:defRPr>
            </a:lvl8pPr>
            <a:lvl9pPr marL="1828800" algn="l" rtl="0" eaLnBrk="1" fontAlgn="base" hangingPunct="1">
              <a:lnSpc>
                <a:spcPct val="90000"/>
              </a:lnSpc>
              <a:spcBef>
                <a:spcPct val="0"/>
              </a:spcBef>
              <a:spcAft>
                <a:spcPct val="0"/>
              </a:spcAft>
              <a:defRPr sz="4400">
                <a:solidFill>
                  <a:schemeClr val="tx1"/>
                </a:solidFill>
                <a:latin typeface="Georgia" panose="02040502050405020303" pitchFamily="18" charset="0"/>
              </a:defRPr>
            </a:lvl9pPr>
          </a:lstStyle>
          <a:p>
            <a:pPr algn="ctr"/>
            <a:r>
              <a:rPr lang="en-US" altLang="en-US" sz="5400" dirty="0">
                <a:solidFill>
                  <a:schemeClr val="bg1"/>
                </a:solidFill>
              </a:rPr>
              <a:t>Systems Biology</a:t>
            </a:r>
          </a:p>
        </p:txBody>
      </p:sp>
    </p:spTree>
    <p:extLst>
      <p:ext uri="{BB962C8B-B14F-4D97-AF65-F5344CB8AC3E}">
        <p14:creationId xmlns:p14="http://schemas.microsoft.com/office/powerpoint/2010/main" val="3049494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814A2C7-88F1-A140-9D63-202FC04E613A}"/>
              </a:ext>
            </a:extLst>
          </p:cNvPr>
          <p:cNvPicPr>
            <a:picLocks noChangeAspect="1"/>
          </p:cNvPicPr>
          <p:nvPr/>
        </p:nvPicPr>
        <p:blipFill>
          <a:blip r:embed="rId3"/>
          <a:stretch>
            <a:fillRect/>
          </a:stretch>
        </p:blipFill>
        <p:spPr>
          <a:xfrm flipH="1">
            <a:off x="1030139" y="1112222"/>
            <a:ext cx="3890256" cy="1458903"/>
          </a:xfrm>
          <a:prstGeom prst="rect">
            <a:avLst/>
          </a:prstGeom>
        </p:spPr>
      </p:pic>
      <p:pic>
        <p:nvPicPr>
          <p:cNvPr id="5" name="Picture 4">
            <a:extLst>
              <a:ext uri="{FF2B5EF4-FFF2-40B4-BE49-F238E27FC236}">
                <a16:creationId xmlns:a16="http://schemas.microsoft.com/office/drawing/2014/main" id="{255B1CF9-6D83-874B-8FBD-F7110D39BE96}"/>
              </a:ext>
            </a:extLst>
          </p:cNvPr>
          <p:cNvPicPr>
            <a:picLocks noChangeAspect="1"/>
          </p:cNvPicPr>
          <p:nvPr/>
        </p:nvPicPr>
        <p:blipFill rotWithShape="1">
          <a:blip r:embed="rId4"/>
          <a:srcRect t="2301" b="1549"/>
          <a:stretch/>
        </p:blipFill>
        <p:spPr>
          <a:xfrm>
            <a:off x="1690089" y="2737980"/>
            <a:ext cx="2715656" cy="3733859"/>
          </a:xfrm>
          <a:prstGeom prst="rect">
            <a:avLst/>
          </a:prstGeom>
        </p:spPr>
      </p:pic>
      <p:pic>
        <p:nvPicPr>
          <p:cNvPr id="6" name="Picture 5">
            <a:extLst>
              <a:ext uri="{FF2B5EF4-FFF2-40B4-BE49-F238E27FC236}">
                <a16:creationId xmlns:a16="http://schemas.microsoft.com/office/drawing/2014/main" id="{90A71597-DF68-674F-B5DC-3226F3A861E8}"/>
              </a:ext>
            </a:extLst>
          </p:cNvPr>
          <p:cNvPicPr>
            <a:picLocks noChangeAspect="1"/>
          </p:cNvPicPr>
          <p:nvPr/>
        </p:nvPicPr>
        <p:blipFill>
          <a:blip r:embed="rId5"/>
          <a:stretch>
            <a:fillRect/>
          </a:stretch>
        </p:blipFill>
        <p:spPr>
          <a:xfrm>
            <a:off x="916921" y="818458"/>
            <a:ext cx="4348550" cy="2019396"/>
          </a:xfrm>
          <a:prstGeom prst="rect">
            <a:avLst/>
          </a:prstGeom>
        </p:spPr>
      </p:pic>
      <p:pic>
        <p:nvPicPr>
          <p:cNvPr id="7" name="Picture 6">
            <a:extLst>
              <a:ext uri="{FF2B5EF4-FFF2-40B4-BE49-F238E27FC236}">
                <a16:creationId xmlns:a16="http://schemas.microsoft.com/office/drawing/2014/main" id="{81770C4A-A334-D64B-99FA-2AD31987CE03}"/>
              </a:ext>
            </a:extLst>
          </p:cNvPr>
          <p:cNvPicPr>
            <a:picLocks noChangeAspect="1"/>
          </p:cNvPicPr>
          <p:nvPr/>
        </p:nvPicPr>
        <p:blipFill rotWithShape="1">
          <a:blip r:embed="rId6"/>
          <a:srcRect t="4333" b="42333"/>
          <a:stretch/>
        </p:blipFill>
        <p:spPr>
          <a:xfrm>
            <a:off x="1629325" y="2718639"/>
            <a:ext cx="2579800" cy="3620771"/>
          </a:xfrm>
          <a:prstGeom prst="rect">
            <a:avLst/>
          </a:prstGeom>
        </p:spPr>
      </p:pic>
      <p:sp>
        <p:nvSpPr>
          <p:cNvPr id="8" name="Content Placeholder 2">
            <a:extLst>
              <a:ext uri="{FF2B5EF4-FFF2-40B4-BE49-F238E27FC236}">
                <a16:creationId xmlns:a16="http://schemas.microsoft.com/office/drawing/2014/main" id="{0BD6B31C-543B-8F41-AB9D-BB64492F0F46}"/>
              </a:ext>
            </a:extLst>
          </p:cNvPr>
          <p:cNvSpPr>
            <a:spLocks noGrp="1"/>
          </p:cNvSpPr>
          <p:nvPr>
            <p:ph idx="4294967295"/>
          </p:nvPr>
        </p:nvSpPr>
        <p:spPr>
          <a:xfrm>
            <a:off x="7532688" y="2254250"/>
            <a:ext cx="4659312" cy="2649538"/>
          </a:xfrm>
        </p:spPr>
        <p:txBody>
          <a:bodyPr>
            <a:normAutofit/>
          </a:bodyPr>
          <a:lstStyle/>
          <a:p>
            <a:r>
              <a:rPr lang="en-GB" dirty="0"/>
              <a:t>Need energy to be able to perform activities</a:t>
            </a:r>
          </a:p>
          <a:p>
            <a:r>
              <a:rPr lang="en-GB" dirty="0"/>
              <a:t>Chemical </a:t>
            </a:r>
            <a:r>
              <a:rPr lang="en-GB" dirty="0">
                <a:sym typeface="Wingdings" pitchFamily="2" charset="2"/>
              </a:rPr>
              <a:t> Kinetic</a:t>
            </a:r>
          </a:p>
          <a:p>
            <a:r>
              <a:rPr lang="en-GB" dirty="0">
                <a:sym typeface="Wingdings" pitchFamily="2" charset="2"/>
              </a:rPr>
              <a:t>Complex System</a:t>
            </a:r>
          </a:p>
          <a:p>
            <a:r>
              <a:rPr lang="en-GB" dirty="0">
                <a:sym typeface="Wingdings" pitchFamily="2" charset="2"/>
              </a:rPr>
              <a:t>Interconnected</a:t>
            </a:r>
          </a:p>
          <a:p>
            <a:endParaRPr lang="en-GB" dirty="0"/>
          </a:p>
        </p:txBody>
      </p:sp>
      <p:sp>
        <p:nvSpPr>
          <p:cNvPr id="2" name="Slide Number Placeholder 1">
            <a:extLst>
              <a:ext uri="{FF2B5EF4-FFF2-40B4-BE49-F238E27FC236}">
                <a16:creationId xmlns:a16="http://schemas.microsoft.com/office/drawing/2014/main" id="{3F37C930-3777-7C49-90C5-4B42C8934AE3}"/>
              </a:ext>
            </a:extLst>
          </p:cNvPr>
          <p:cNvSpPr>
            <a:spLocks noGrp="1"/>
          </p:cNvSpPr>
          <p:nvPr>
            <p:ph type="sldNum" sz="quarter" idx="4294967295"/>
          </p:nvPr>
        </p:nvSpPr>
        <p:spPr>
          <a:xfrm>
            <a:off x="11387138" y="6364288"/>
            <a:ext cx="804862" cy="365125"/>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E8ABE20-C898-CC4F-B3BB-B9D1C5E7B4B4}" type="slidenum">
              <a:rPr lang="en-US" smtClean="0"/>
              <a:pPr/>
              <a:t>4</a:t>
            </a:fld>
            <a:endParaRPr lang="en-US"/>
          </a:p>
        </p:txBody>
      </p:sp>
      <p:pic>
        <p:nvPicPr>
          <p:cNvPr id="9" name="Picture 8">
            <a:extLst>
              <a:ext uri="{FF2B5EF4-FFF2-40B4-BE49-F238E27FC236}">
                <a16:creationId xmlns:a16="http://schemas.microsoft.com/office/drawing/2014/main" id="{F73B785E-C205-844F-83F7-C6C097A33433}"/>
              </a:ext>
            </a:extLst>
          </p:cNvPr>
          <p:cNvPicPr>
            <a:picLocks noChangeAspect="1"/>
          </p:cNvPicPr>
          <p:nvPr/>
        </p:nvPicPr>
        <p:blipFill>
          <a:blip r:embed="rId7"/>
          <a:stretch>
            <a:fillRect/>
          </a:stretch>
        </p:blipFill>
        <p:spPr>
          <a:xfrm>
            <a:off x="2636654" y="3818503"/>
            <a:ext cx="745738" cy="586923"/>
          </a:xfrm>
          <a:prstGeom prst="rect">
            <a:avLst/>
          </a:prstGeom>
        </p:spPr>
      </p:pic>
      <p:sp>
        <p:nvSpPr>
          <p:cNvPr id="10" name="Content Placeholder 2">
            <a:extLst>
              <a:ext uri="{FF2B5EF4-FFF2-40B4-BE49-F238E27FC236}">
                <a16:creationId xmlns:a16="http://schemas.microsoft.com/office/drawing/2014/main" id="{AA7A9C02-3052-9A4A-B45D-949AFB114286}"/>
              </a:ext>
            </a:extLst>
          </p:cNvPr>
          <p:cNvSpPr txBox="1">
            <a:spLocks/>
          </p:cNvSpPr>
          <p:nvPr/>
        </p:nvSpPr>
        <p:spPr>
          <a:xfrm>
            <a:off x="6713997" y="1645937"/>
            <a:ext cx="4658276" cy="6086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b="1" dirty="0"/>
              <a:t>Human Body == Car</a:t>
            </a:r>
          </a:p>
        </p:txBody>
      </p:sp>
    </p:spTree>
    <p:extLst>
      <p:ext uri="{BB962C8B-B14F-4D97-AF65-F5344CB8AC3E}">
        <p14:creationId xmlns:p14="http://schemas.microsoft.com/office/powerpoint/2010/main" val="1178286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dissolv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dissolv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xit" presetSubtype="0" fill="hold" nodeType="clickEffect">
                                  <p:stCondLst>
                                    <p:cond delay="0"/>
                                  </p:stCondLst>
                                  <p:childTnLst>
                                    <p:animEffect transition="out" filter="dissolve">
                                      <p:cBhvr>
                                        <p:cTn id="16" dur="500"/>
                                        <p:tgtEl>
                                          <p:spTgt spid="4"/>
                                        </p:tgtEl>
                                      </p:cBhvr>
                                    </p:animEffect>
                                    <p:set>
                                      <p:cBhvr>
                                        <p:cTn id="17" dur="1" fill="hold">
                                          <p:stCondLst>
                                            <p:cond delay="499"/>
                                          </p:stCondLst>
                                        </p:cTn>
                                        <p:tgtEl>
                                          <p:spTgt spid="4"/>
                                        </p:tgtEl>
                                        <p:attrNameLst>
                                          <p:attrName>style.visibility</p:attrName>
                                        </p:attrNameLst>
                                      </p:cBhvr>
                                      <p:to>
                                        <p:strVal val="hidden"/>
                                      </p:to>
                                    </p:set>
                                  </p:childTnLst>
                                </p:cTn>
                              </p:par>
                              <p:par>
                                <p:cTn id="18" presetID="9" presetClass="exit" presetSubtype="0" fill="hold" nodeType="withEffect">
                                  <p:stCondLst>
                                    <p:cond delay="0"/>
                                  </p:stCondLst>
                                  <p:childTnLst>
                                    <p:animEffect transition="out" filter="dissolv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par>
                          <p:cTn id="21" fill="hold">
                            <p:stCondLst>
                              <p:cond delay="500"/>
                            </p:stCondLst>
                            <p:childTnLst>
                              <p:par>
                                <p:cTn id="22" presetID="9" presetClass="entr" presetSubtype="0" fill="hold"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dissolve">
                                      <p:cBhvr>
                                        <p:cTn id="24" dur="500"/>
                                        <p:tgtEl>
                                          <p:spTgt spid="6"/>
                                        </p:tgtEl>
                                      </p:cBhvr>
                                    </p:animEffect>
                                  </p:childTnLst>
                                </p:cTn>
                              </p:par>
                              <p:par>
                                <p:cTn id="25" presetID="9"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dissolve">
                                      <p:cBhvr>
                                        <p:cTn id="27" dur="500"/>
                                        <p:tgtEl>
                                          <p:spTgt spid="7"/>
                                        </p:tgtEl>
                                      </p:cBhvr>
                                    </p:animEffect>
                                  </p:childTnLst>
                                </p:cTn>
                              </p:par>
                              <p:par>
                                <p:cTn id="28" presetID="9" presetClass="entr" presetSubtype="0" fill="hold"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dissolve">
                                      <p:cBhvr>
                                        <p:cTn id="30" dur="500"/>
                                        <p:tgtEl>
                                          <p:spTgt spid="9"/>
                                        </p:tgtEl>
                                      </p:cBhvr>
                                    </p:animEffect>
                                  </p:childTnLst>
                                </p:cTn>
                              </p:par>
                              <p:par>
                                <p:cTn id="31" presetID="9" presetClass="entr" presetSubtype="0" fill="hold" nodeType="withEffect">
                                  <p:stCondLst>
                                    <p:cond delay="0"/>
                                  </p:stCondLst>
                                  <p:childTnLst>
                                    <p:set>
                                      <p:cBhvr>
                                        <p:cTn id="32" dur="1" fill="hold">
                                          <p:stCondLst>
                                            <p:cond delay="0"/>
                                          </p:stCondLst>
                                        </p:cTn>
                                        <p:tgtEl>
                                          <p:spTgt spid="8">
                                            <p:txEl>
                                              <p:pRg st="2" end="2"/>
                                            </p:txEl>
                                          </p:spTgt>
                                        </p:tgtEl>
                                        <p:attrNameLst>
                                          <p:attrName>style.visibility</p:attrName>
                                        </p:attrNameLst>
                                      </p:cBhvr>
                                      <p:to>
                                        <p:strVal val="visible"/>
                                      </p:to>
                                    </p:set>
                                    <p:animEffect transition="in" filter="dissolve">
                                      <p:cBhvr>
                                        <p:cTn id="33" dur="500"/>
                                        <p:tgtEl>
                                          <p:spTgt spid="8">
                                            <p:txEl>
                                              <p:pRg st="2" end="2"/>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nodeType="clickEffect">
                                  <p:stCondLst>
                                    <p:cond delay="0"/>
                                  </p:stCondLst>
                                  <p:childTnLst>
                                    <p:set>
                                      <p:cBhvr>
                                        <p:cTn id="37" dur="1" fill="hold">
                                          <p:stCondLst>
                                            <p:cond delay="0"/>
                                          </p:stCondLst>
                                        </p:cTn>
                                        <p:tgtEl>
                                          <p:spTgt spid="8">
                                            <p:txEl>
                                              <p:pRg st="3" end="3"/>
                                            </p:txEl>
                                          </p:spTgt>
                                        </p:tgtEl>
                                        <p:attrNameLst>
                                          <p:attrName>style.visibility</p:attrName>
                                        </p:attrNameLst>
                                      </p:cBhvr>
                                      <p:to>
                                        <p:strVal val="visible"/>
                                      </p:to>
                                    </p:set>
                                    <p:animEffect transition="in" filter="dissolve">
                                      <p:cBhvr>
                                        <p:cTn id="38"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1770C4A-A334-D64B-99FA-2AD31987CE03}"/>
              </a:ext>
            </a:extLst>
          </p:cNvPr>
          <p:cNvPicPr>
            <a:picLocks noChangeAspect="1"/>
          </p:cNvPicPr>
          <p:nvPr/>
        </p:nvPicPr>
        <p:blipFill rotWithShape="1">
          <a:blip r:embed="rId3"/>
          <a:srcRect t="4333" b="42333"/>
          <a:stretch/>
        </p:blipFill>
        <p:spPr>
          <a:xfrm>
            <a:off x="1629325" y="2718639"/>
            <a:ext cx="2579800" cy="3620771"/>
          </a:xfrm>
          <a:prstGeom prst="rect">
            <a:avLst/>
          </a:prstGeom>
        </p:spPr>
      </p:pic>
      <p:pic>
        <p:nvPicPr>
          <p:cNvPr id="6" name="Picture 5">
            <a:extLst>
              <a:ext uri="{FF2B5EF4-FFF2-40B4-BE49-F238E27FC236}">
                <a16:creationId xmlns:a16="http://schemas.microsoft.com/office/drawing/2014/main" id="{90A71597-DF68-674F-B5DC-3226F3A861E8}"/>
              </a:ext>
            </a:extLst>
          </p:cNvPr>
          <p:cNvPicPr>
            <a:picLocks noChangeAspect="1"/>
          </p:cNvPicPr>
          <p:nvPr/>
        </p:nvPicPr>
        <p:blipFill>
          <a:blip r:embed="rId4"/>
          <a:stretch>
            <a:fillRect/>
          </a:stretch>
        </p:blipFill>
        <p:spPr>
          <a:xfrm>
            <a:off x="916921" y="818458"/>
            <a:ext cx="4348550" cy="2019396"/>
          </a:xfrm>
          <a:prstGeom prst="rect">
            <a:avLst/>
          </a:prstGeom>
        </p:spPr>
      </p:pic>
      <p:pic>
        <p:nvPicPr>
          <p:cNvPr id="9" name="Picture 8">
            <a:extLst>
              <a:ext uri="{FF2B5EF4-FFF2-40B4-BE49-F238E27FC236}">
                <a16:creationId xmlns:a16="http://schemas.microsoft.com/office/drawing/2014/main" id="{B7C5FF23-DAD5-4B46-9E92-C7F19EA227D8}"/>
              </a:ext>
            </a:extLst>
          </p:cNvPr>
          <p:cNvPicPr>
            <a:picLocks noChangeAspect="1"/>
          </p:cNvPicPr>
          <p:nvPr/>
        </p:nvPicPr>
        <p:blipFill>
          <a:blip r:embed="rId5"/>
          <a:stretch>
            <a:fillRect/>
          </a:stretch>
        </p:blipFill>
        <p:spPr>
          <a:xfrm>
            <a:off x="7237584" y="2120515"/>
            <a:ext cx="3325091" cy="2616970"/>
          </a:xfrm>
          <a:prstGeom prst="rect">
            <a:avLst/>
          </a:prstGeom>
        </p:spPr>
      </p:pic>
      <p:pic>
        <p:nvPicPr>
          <p:cNvPr id="111" name="Picture 110">
            <a:extLst>
              <a:ext uri="{FF2B5EF4-FFF2-40B4-BE49-F238E27FC236}">
                <a16:creationId xmlns:a16="http://schemas.microsoft.com/office/drawing/2014/main" id="{8842E132-7524-D54B-AEB2-341A1949A254}"/>
              </a:ext>
            </a:extLst>
          </p:cNvPr>
          <p:cNvPicPr>
            <a:picLocks noChangeAspect="1"/>
          </p:cNvPicPr>
          <p:nvPr/>
        </p:nvPicPr>
        <p:blipFill>
          <a:blip r:embed="rId5"/>
          <a:stretch>
            <a:fillRect/>
          </a:stretch>
        </p:blipFill>
        <p:spPr>
          <a:xfrm>
            <a:off x="2636654" y="3818503"/>
            <a:ext cx="745738" cy="586923"/>
          </a:xfrm>
          <a:prstGeom prst="rect">
            <a:avLst/>
          </a:prstGeom>
        </p:spPr>
      </p:pic>
      <p:pic>
        <p:nvPicPr>
          <p:cNvPr id="112" name="Picture 111">
            <a:extLst>
              <a:ext uri="{FF2B5EF4-FFF2-40B4-BE49-F238E27FC236}">
                <a16:creationId xmlns:a16="http://schemas.microsoft.com/office/drawing/2014/main" id="{9F570C51-B1CC-4147-AE28-9CD859C6C6F4}"/>
              </a:ext>
            </a:extLst>
          </p:cNvPr>
          <p:cNvPicPr>
            <a:picLocks noChangeAspect="1"/>
          </p:cNvPicPr>
          <p:nvPr/>
        </p:nvPicPr>
        <p:blipFill>
          <a:blip r:embed="rId6"/>
          <a:stretch>
            <a:fillRect/>
          </a:stretch>
        </p:blipFill>
        <p:spPr>
          <a:xfrm>
            <a:off x="8213693" y="3642656"/>
            <a:ext cx="1641098" cy="1306800"/>
          </a:xfrm>
          <a:prstGeom prst="rect">
            <a:avLst/>
          </a:prstGeom>
        </p:spPr>
      </p:pic>
      <p:pic>
        <p:nvPicPr>
          <p:cNvPr id="113" name="Picture 112">
            <a:extLst>
              <a:ext uri="{FF2B5EF4-FFF2-40B4-BE49-F238E27FC236}">
                <a16:creationId xmlns:a16="http://schemas.microsoft.com/office/drawing/2014/main" id="{34640B2D-E854-D347-870F-48B08B45116B}"/>
              </a:ext>
            </a:extLst>
          </p:cNvPr>
          <p:cNvPicPr>
            <a:picLocks noChangeAspect="1"/>
          </p:cNvPicPr>
          <p:nvPr/>
        </p:nvPicPr>
        <p:blipFill>
          <a:blip r:embed="rId7"/>
          <a:stretch>
            <a:fillRect/>
          </a:stretch>
        </p:blipFill>
        <p:spPr>
          <a:xfrm>
            <a:off x="8334575" y="2417418"/>
            <a:ext cx="1337407" cy="1052958"/>
          </a:xfrm>
          <a:prstGeom prst="rect">
            <a:avLst/>
          </a:prstGeom>
        </p:spPr>
      </p:pic>
      <p:pic>
        <p:nvPicPr>
          <p:cNvPr id="114" name="Picture 113">
            <a:extLst>
              <a:ext uri="{FF2B5EF4-FFF2-40B4-BE49-F238E27FC236}">
                <a16:creationId xmlns:a16="http://schemas.microsoft.com/office/drawing/2014/main" id="{B47CD53F-86E8-4045-AAD4-074B77DAD201}"/>
              </a:ext>
            </a:extLst>
          </p:cNvPr>
          <p:cNvPicPr>
            <a:picLocks noChangeAspect="1"/>
          </p:cNvPicPr>
          <p:nvPr/>
        </p:nvPicPr>
        <p:blipFill>
          <a:blip r:embed="rId8"/>
          <a:stretch>
            <a:fillRect/>
          </a:stretch>
        </p:blipFill>
        <p:spPr>
          <a:xfrm>
            <a:off x="8446795" y="5187052"/>
            <a:ext cx="1106195" cy="1076027"/>
          </a:xfrm>
          <a:prstGeom prst="rect">
            <a:avLst/>
          </a:prstGeom>
        </p:spPr>
      </p:pic>
      <p:grpSp>
        <p:nvGrpSpPr>
          <p:cNvPr id="115" name="Group 114">
            <a:extLst>
              <a:ext uri="{FF2B5EF4-FFF2-40B4-BE49-F238E27FC236}">
                <a16:creationId xmlns:a16="http://schemas.microsoft.com/office/drawing/2014/main" id="{25EC5419-42DC-1F44-91A9-962D57EAD450}"/>
              </a:ext>
            </a:extLst>
          </p:cNvPr>
          <p:cNvGrpSpPr/>
          <p:nvPr/>
        </p:nvGrpSpPr>
        <p:grpSpPr>
          <a:xfrm>
            <a:off x="6616913" y="3063102"/>
            <a:ext cx="1093458" cy="1104915"/>
            <a:chOff x="2213557" y="570079"/>
            <a:chExt cx="1034679" cy="1045519"/>
          </a:xfrm>
          <a:noFill/>
        </p:grpSpPr>
        <p:sp>
          <p:nvSpPr>
            <p:cNvPr id="116" name="Oval 115">
              <a:extLst>
                <a:ext uri="{FF2B5EF4-FFF2-40B4-BE49-F238E27FC236}">
                  <a16:creationId xmlns:a16="http://schemas.microsoft.com/office/drawing/2014/main" id="{CAEE53C3-01C3-4540-B9B5-90249A626991}"/>
                </a:ext>
              </a:extLst>
            </p:cNvPr>
            <p:cNvSpPr/>
            <p:nvPr/>
          </p:nvSpPr>
          <p:spPr>
            <a:xfrm>
              <a:off x="2213557" y="570079"/>
              <a:ext cx="1034679" cy="1045519"/>
            </a:xfrm>
            <a:prstGeom prst="ellipse">
              <a:avLst/>
            </a:pr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pic>
          <p:nvPicPr>
            <p:cNvPr id="117" name="Picture 116">
              <a:extLst>
                <a:ext uri="{FF2B5EF4-FFF2-40B4-BE49-F238E27FC236}">
                  <a16:creationId xmlns:a16="http://schemas.microsoft.com/office/drawing/2014/main" id="{136CE9BF-8B9C-2F42-97A5-B004FD65D531}"/>
                </a:ext>
              </a:extLst>
            </p:cNvPr>
            <p:cNvPicPr>
              <a:picLocks noChangeAspect="1"/>
            </p:cNvPicPr>
            <p:nvPr/>
          </p:nvPicPr>
          <p:blipFill>
            <a:blip r:embed="rId9"/>
            <a:stretch>
              <a:fillRect/>
            </a:stretch>
          </p:blipFill>
          <p:spPr>
            <a:xfrm rot="16200000">
              <a:off x="2317663" y="741282"/>
              <a:ext cx="792000" cy="719999"/>
            </a:xfrm>
            <a:prstGeom prst="rect">
              <a:avLst/>
            </a:prstGeom>
            <a:grpFill/>
          </p:spPr>
        </p:pic>
      </p:grpSp>
      <p:grpSp>
        <p:nvGrpSpPr>
          <p:cNvPr id="118" name="Group 117">
            <a:extLst>
              <a:ext uri="{FF2B5EF4-FFF2-40B4-BE49-F238E27FC236}">
                <a16:creationId xmlns:a16="http://schemas.microsoft.com/office/drawing/2014/main" id="{935C2974-253D-F847-A128-DD68FBC9D7E5}"/>
              </a:ext>
            </a:extLst>
          </p:cNvPr>
          <p:cNvGrpSpPr/>
          <p:nvPr/>
        </p:nvGrpSpPr>
        <p:grpSpPr>
          <a:xfrm>
            <a:off x="6616913" y="1334278"/>
            <a:ext cx="1093458" cy="1104915"/>
            <a:chOff x="657888" y="615807"/>
            <a:chExt cx="1034679" cy="1045519"/>
          </a:xfrm>
        </p:grpSpPr>
        <p:sp>
          <p:nvSpPr>
            <p:cNvPr id="119" name="Oval 118">
              <a:extLst>
                <a:ext uri="{FF2B5EF4-FFF2-40B4-BE49-F238E27FC236}">
                  <a16:creationId xmlns:a16="http://schemas.microsoft.com/office/drawing/2014/main" id="{70D4EE8A-DD0A-1642-A6E7-15210922C908}"/>
                </a:ext>
              </a:extLst>
            </p:cNvPr>
            <p:cNvSpPr/>
            <p:nvPr/>
          </p:nvSpPr>
          <p:spPr>
            <a:xfrm>
              <a:off x="657888" y="615807"/>
              <a:ext cx="1034679" cy="1045519"/>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pic>
          <p:nvPicPr>
            <p:cNvPr id="120" name="Picture 119">
              <a:extLst>
                <a:ext uri="{FF2B5EF4-FFF2-40B4-BE49-F238E27FC236}">
                  <a16:creationId xmlns:a16="http://schemas.microsoft.com/office/drawing/2014/main" id="{5FC4B7AA-BE70-9F4D-B45D-5FAF536E6521}"/>
                </a:ext>
              </a:extLst>
            </p:cNvPr>
            <p:cNvPicPr>
              <a:picLocks noChangeAspect="1"/>
            </p:cNvPicPr>
            <p:nvPr/>
          </p:nvPicPr>
          <p:blipFill>
            <a:blip r:embed="rId10"/>
            <a:stretch>
              <a:fillRect/>
            </a:stretch>
          </p:blipFill>
          <p:spPr>
            <a:xfrm>
              <a:off x="792672" y="753474"/>
              <a:ext cx="779330" cy="779330"/>
            </a:xfrm>
            <a:prstGeom prst="rect">
              <a:avLst/>
            </a:prstGeom>
          </p:spPr>
        </p:pic>
      </p:grpSp>
      <p:grpSp>
        <p:nvGrpSpPr>
          <p:cNvPr id="121" name="Group 120">
            <a:extLst>
              <a:ext uri="{FF2B5EF4-FFF2-40B4-BE49-F238E27FC236}">
                <a16:creationId xmlns:a16="http://schemas.microsoft.com/office/drawing/2014/main" id="{3D08BD45-1D6E-7A42-96BD-8BC7912C9BD3}"/>
              </a:ext>
            </a:extLst>
          </p:cNvPr>
          <p:cNvGrpSpPr/>
          <p:nvPr/>
        </p:nvGrpSpPr>
        <p:grpSpPr>
          <a:xfrm>
            <a:off x="6623054" y="4791926"/>
            <a:ext cx="1081176" cy="1123281"/>
            <a:chOff x="4860320" y="882172"/>
            <a:chExt cx="1023057" cy="1062898"/>
          </a:xfrm>
        </p:grpSpPr>
        <p:sp>
          <p:nvSpPr>
            <p:cNvPr id="122" name="Oval 121">
              <a:extLst>
                <a:ext uri="{FF2B5EF4-FFF2-40B4-BE49-F238E27FC236}">
                  <a16:creationId xmlns:a16="http://schemas.microsoft.com/office/drawing/2014/main" id="{959AD7F5-D1D6-9C42-A9AF-43F4300CEB32}"/>
                </a:ext>
              </a:extLst>
            </p:cNvPr>
            <p:cNvSpPr/>
            <p:nvPr/>
          </p:nvSpPr>
          <p:spPr>
            <a:xfrm>
              <a:off x="4860320" y="882172"/>
              <a:ext cx="1023057" cy="1062898"/>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23" name="Parallelogram 122">
              <a:extLst>
                <a:ext uri="{FF2B5EF4-FFF2-40B4-BE49-F238E27FC236}">
                  <a16:creationId xmlns:a16="http://schemas.microsoft.com/office/drawing/2014/main" id="{36F869F3-2E59-1546-A4EB-0A74E3F58EDB}"/>
                </a:ext>
              </a:extLst>
            </p:cNvPr>
            <p:cNvSpPr/>
            <p:nvPr/>
          </p:nvSpPr>
          <p:spPr>
            <a:xfrm rot="15191790" flipH="1">
              <a:off x="5059120" y="1256575"/>
              <a:ext cx="89866"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2" name="Parallelogram 131">
              <a:extLst>
                <a:ext uri="{FF2B5EF4-FFF2-40B4-BE49-F238E27FC236}">
                  <a16:creationId xmlns:a16="http://schemas.microsoft.com/office/drawing/2014/main" id="{92204B92-2C22-F042-AD55-D88313E31629}"/>
                </a:ext>
              </a:extLst>
            </p:cNvPr>
            <p:cNvSpPr/>
            <p:nvPr/>
          </p:nvSpPr>
          <p:spPr>
            <a:xfrm rot="15191790">
              <a:off x="5045838" y="1203832"/>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3" name="Parallelogram 132">
              <a:extLst>
                <a:ext uri="{FF2B5EF4-FFF2-40B4-BE49-F238E27FC236}">
                  <a16:creationId xmlns:a16="http://schemas.microsoft.com/office/drawing/2014/main" id="{143A501A-222D-C648-9D1F-651D25EFC15C}"/>
                </a:ext>
              </a:extLst>
            </p:cNvPr>
            <p:cNvSpPr/>
            <p:nvPr/>
          </p:nvSpPr>
          <p:spPr>
            <a:xfrm rot="15191790" flipH="1">
              <a:off x="5091616" y="1364182"/>
              <a:ext cx="89866"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4" name="Parallelogram 133">
              <a:extLst>
                <a:ext uri="{FF2B5EF4-FFF2-40B4-BE49-F238E27FC236}">
                  <a16:creationId xmlns:a16="http://schemas.microsoft.com/office/drawing/2014/main" id="{D6DA9901-AD4D-084E-80B2-D99E485F5DCD}"/>
                </a:ext>
              </a:extLst>
            </p:cNvPr>
            <p:cNvSpPr/>
            <p:nvPr/>
          </p:nvSpPr>
          <p:spPr>
            <a:xfrm rot="15191790">
              <a:off x="5110455" y="1417806"/>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5" name="Parallelogram 134">
              <a:extLst>
                <a:ext uri="{FF2B5EF4-FFF2-40B4-BE49-F238E27FC236}">
                  <a16:creationId xmlns:a16="http://schemas.microsoft.com/office/drawing/2014/main" id="{14AF5A93-11DA-DD4C-8157-6A234DEF4D70}"/>
                </a:ext>
              </a:extLst>
            </p:cNvPr>
            <p:cNvSpPr/>
            <p:nvPr/>
          </p:nvSpPr>
          <p:spPr>
            <a:xfrm rot="15191790">
              <a:off x="5078334" y="1311440"/>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6" name="Parallelogram 135">
              <a:extLst>
                <a:ext uri="{FF2B5EF4-FFF2-40B4-BE49-F238E27FC236}">
                  <a16:creationId xmlns:a16="http://schemas.microsoft.com/office/drawing/2014/main" id="{13022865-74A5-674C-AADA-808D9126C94C}"/>
                </a:ext>
              </a:extLst>
            </p:cNvPr>
            <p:cNvSpPr/>
            <p:nvPr/>
          </p:nvSpPr>
          <p:spPr>
            <a:xfrm rot="16412837" flipH="1">
              <a:off x="5320943" y="1367819"/>
              <a:ext cx="89865"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7" name="Parallelogram 136">
              <a:extLst>
                <a:ext uri="{FF2B5EF4-FFF2-40B4-BE49-F238E27FC236}">
                  <a16:creationId xmlns:a16="http://schemas.microsoft.com/office/drawing/2014/main" id="{01B9B19B-25AD-8748-80E1-B1D6C87B925D}"/>
                </a:ext>
              </a:extLst>
            </p:cNvPr>
            <p:cNvSpPr/>
            <p:nvPr/>
          </p:nvSpPr>
          <p:spPr>
            <a:xfrm rot="16412837">
              <a:off x="5326998" y="1312830"/>
              <a:ext cx="84573" cy="94134"/>
            </a:xfrm>
            <a:prstGeom prst="parallelogram">
              <a:avLst>
                <a:gd name="adj" fmla="val 58921"/>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38" name="Parallelogram 137">
              <a:extLst>
                <a:ext uri="{FF2B5EF4-FFF2-40B4-BE49-F238E27FC236}">
                  <a16:creationId xmlns:a16="http://schemas.microsoft.com/office/drawing/2014/main" id="{2E4C8824-A035-0643-9B68-FCBA4FA3C888}"/>
                </a:ext>
              </a:extLst>
            </p:cNvPr>
            <p:cNvSpPr/>
            <p:nvPr/>
          </p:nvSpPr>
          <p:spPr>
            <a:xfrm rot="16412837" flipH="1">
              <a:off x="5313988" y="1480010"/>
              <a:ext cx="89865"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36" name="Parallelogram 235">
              <a:extLst>
                <a:ext uri="{FF2B5EF4-FFF2-40B4-BE49-F238E27FC236}">
                  <a16:creationId xmlns:a16="http://schemas.microsoft.com/office/drawing/2014/main" id="{C49E1AA7-21ED-D74C-94F1-45271AED1DEC}"/>
                </a:ext>
              </a:extLst>
            </p:cNvPr>
            <p:cNvSpPr/>
            <p:nvPr/>
          </p:nvSpPr>
          <p:spPr>
            <a:xfrm rot="16412837">
              <a:off x="5313168" y="1535918"/>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37" name="Parallelogram 236">
              <a:extLst>
                <a:ext uri="{FF2B5EF4-FFF2-40B4-BE49-F238E27FC236}">
                  <a16:creationId xmlns:a16="http://schemas.microsoft.com/office/drawing/2014/main" id="{60F4D8FB-084A-864A-A1A1-7FC7F5DD2978}"/>
                </a:ext>
              </a:extLst>
            </p:cNvPr>
            <p:cNvSpPr/>
            <p:nvPr/>
          </p:nvSpPr>
          <p:spPr>
            <a:xfrm rot="16412837">
              <a:off x="5320043" y="1425021"/>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38" name="Parallelogram 237">
              <a:extLst>
                <a:ext uri="{FF2B5EF4-FFF2-40B4-BE49-F238E27FC236}">
                  <a16:creationId xmlns:a16="http://schemas.microsoft.com/office/drawing/2014/main" id="{CCD78264-4A3B-B24B-94D7-329E3DDA1F01}"/>
                </a:ext>
              </a:extLst>
            </p:cNvPr>
            <p:cNvSpPr/>
            <p:nvPr/>
          </p:nvSpPr>
          <p:spPr>
            <a:xfrm rot="16412837" flipH="1">
              <a:off x="5336648" y="1144558"/>
              <a:ext cx="89865"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39" name="Parallelogram 238">
              <a:extLst>
                <a:ext uri="{FF2B5EF4-FFF2-40B4-BE49-F238E27FC236}">
                  <a16:creationId xmlns:a16="http://schemas.microsoft.com/office/drawing/2014/main" id="{034D8730-47CB-2640-A93D-B12DBB28C304}"/>
                </a:ext>
              </a:extLst>
            </p:cNvPr>
            <p:cNvSpPr/>
            <p:nvPr/>
          </p:nvSpPr>
          <p:spPr>
            <a:xfrm rot="16412837">
              <a:off x="5342703" y="1089569"/>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0" name="Parallelogram 239">
              <a:extLst>
                <a:ext uri="{FF2B5EF4-FFF2-40B4-BE49-F238E27FC236}">
                  <a16:creationId xmlns:a16="http://schemas.microsoft.com/office/drawing/2014/main" id="{ED1CE1AE-F70C-AC42-82FB-10836D763620}"/>
                </a:ext>
              </a:extLst>
            </p:cNvPr>
            <p:cNvSpPr/>
            <p:nvPr/>
          </p:nvSpPr>
          <p:spPr>
            <a:xfrm rot="16412837" flipH="1">
              <a:off x="5329693" y="1256749"/>
              <a:ext cx="89865"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1" name="Parallelogram 240">
              <a:extLst>
                <a:ext uri="{FF2B5EF4-FFF2-40B4-BE49-F238E27FC236}">
                  <a16:creationId xmlns:a16="http://schemas.microsoft.com/office/drawing/2014/main" id="{6E586FA9-D04B-0943-8CFC-94110CFF6267}"/>
                </a:ext>
              </a:extLst>
            </p:cNvPr>
            <p:cNvSpPr/>
            <p:nvPr/>
          </p:nvSpPr>
          <p:spPr>
            <a:xfrm rot="16412837">
              <a:off x="5328873" y="1312657"/>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2" name="Parallelogram 241">
              <a:extLst>
                <a:ext uri="{FF2B5EF4-FFF2-40B4-BE49-F238E27FC236}">
                  <a16:creationId xmlns:a16="http://schemas.microsoft.com/office/drawing/2014/main" id="{395A6EBF-1D31-0241-9372-81C8FE063728}"/>
                </a:ext>
              </a:extLst>
            </p:cNvPr>
            <p:cNvSpPr/>
            <p:nvPr/>
          </p:nvSpPr>
          <p:spPr>
            <a:xfrm rot="16412837">
              <a:off x="5335748" y="1201760"/>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3" name="Freeform 242">
              <a:extLst>
                <a:ext uri="{FF2B5EF4-FFF2-40B4-BE49-F238E27FC236}">
                  <a16:creationId xmlns:a16="http://schemas.microsoft.com/office/drawing/2014/main" id="{EF3E9A1D-DD5F-FD40-AF52-39EB912600E6}"/>
                </a:ext>
              </a:extLst>
            </p:cNvPr>
            <p:cNvSpPr/>
            <p:nvPr/>
          </p:nvSpPr>
          <p:spPr>
            <a:xfrm>
              <a:off x="5119842" y="1482016"/>
              <a:ext cx="317485" cy="311627"/>
            </a:xfrm>
            <a:custGeom>
              <a:avLst/>
              <a:gdLst>
                <a:gd name="connsiteX0" fmla="*/ 86121 w 329812"/>
                <a:gd name="connsiteY0" fmla="*/ 0 h 348603"/>
                <a:gd name="connsiteX1" fmla="*/ 128984 w 329812"/>
                <a:gd name="connsiteY1" fmla="*/ 66675 h 348603"/>
                <a:gd name="connsiteX2" fmla="*/ 105171 w 329812"/>
                <a:gd name="connsiteY2" fmla="*/ 138112 h 348603"/>
                <a:gd name="connsiteX3" fmla="*/ 396 w 329812"/>
                <a:gd name="connsiteY3" fmla="*/ 214312 h 348603"/>
                <a:gd name="connsiteX4" fmla="*/ 76596 w 329812"/>
                <a:gd name="connsiteY4" fmla="*/ 342900 h 348603"/>
                <a:gd name="connsiteX5" fmla="*/ 252809 w 329812"/>
                <a:gd name="connsiteY5" fmla="*/ 314325 h 348603"/>
                <a:gd name="connsiteX6" fmla="*/ 329009 w 329812"/>
                <a:gd name="connsiteY6" fmla="*/ 209550 h 348603"/>
                <a:gd name="connsiteX7" fmla="*/ 286146 w 329812"/>
                <a:gd name="connsiteY7" fmla="*/ 161925 h 34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812" h="348603">
                  <a:moveTo>
                    <a:pt x="86121" y="0"/>
                  </a:moveTo>
                  <a:cubicBezTo>
                    <a:pt x="105965" y="21828"/>
                    <a:pt x="125809" y="43656"/>
                    <a:pt x="128984" y="66675"/>
                  </a:cubicBezTo>
                  <a:cubicBezTo>
                    <a:pt x="132159" y="89694"/>
                    <a:pt x="126602" y="113506"/>
                    <a:pt x="105171" y="138112"/>
                  </a:cubicBezTo>
                  <a:cubicBezTo>
                    <a:pt x="83740" y="162718"/>
                    <a:pt x="5158" y="180181"/>
                    <a:pt x="396" y="214312"/>
                  </a:cubicBezTo>
                  <a:cubicBezTo>
                    <a:pt x="-4366" y="248443"/>
                    <a:pt x="34527" y="326231"/>
                    <a:pt x="76596" y="342900"/>
                  </a:cubicBezTo>
                  <a:cubicBezTo>
                    <a:pt x="118665" y="359569"/>
                    <a:pt x="210740" y="336550"/>
                    <a:pt x="252809" y="314325"/>
                  </a:cubicBezTo>
                  <a:cubicBezTo>
                    <a:pt x="294878" y="292100"/>
                    <a:pt x="323453" y="234950"/>
                    <a:pt x="329009" y="209550"/>
                  </a:cubicBezTo>
                  <a:cubicBezTo>
                    <a:pt x="334565" y="184150"/>
                    <a:pt x="310355" y="173037"/>
                    <a:pt x="286146" y="161925"/>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4" name="Freeform 243">
              <a:extLst>
                <a:ext uri="{FF2B5EF4-FFF2-40B4-BE49-F238E27FC236}">
                  <a16:creationId xmlns:a16="http://schemas.microsoft.com/office/drawing/2014/main" id="{8810435C-691E-7F49-87E8-8402F73FAFD9}"/>
                </a:ext>
              </a:extLst>
            </p:cNvPr>
            <p:cNvSpPr/>
            <p:nvPr/>
          </p:nvSpPr>
          <p:spPr>
            <a:xfrm>
              <a:off x="5317451" y="950812"/>
              <a:ext cx="209942" cy="192105"/>
            </a:xfrm>
            <a:custGeom>
              <a:avLst/>
              <a:gdLst>
                <a:gd name="connsiteX0" fmla="*/ 20628 w 218095"/>
                <a:gd name="connsiteY0" fmla="*/ 157748 h 214898"/>
                <a:gd name="connsiteX1" fmla="*/ 6340 w 218095"/>
                <a:gd name="connsiteY1" fmla="*/ 67260 h 214898"/>
                <a:gd name="connsiteX2" fmla="*/ 111115 w 218095"/>
                <a:gd name="connsiteY2" fmla="*/ 585 h 214898"/>
                <a:gd name="connsiteX3" fmla="*/ 211128 w 218095"/>
                <a:gd name="connsiteY3" fmla="*/ 105360 h 214898"/>
                <a:gd name="connsiteX4" fmla="*/ 201603 w 218095"/>
                <a:gd name="connsiteY4" fmla="*/ 214898 h 214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095" h="214898">
                  <a:moveTo>
                    <a:pt x="20628" y="157748"/>
                  </a:moveTo>
                  <a:cubicBezTo>
                    <a:pt x="5943" y="125601"/>
                    <a:pt x="-8741" y="93454"/>
                    <a:pt x="6340" y="67260"/>
                  </a:cubicBezTo>
                  <a:cubicBezTo>
                    <a:pt x="21421" y="41066"/>
                    <a:pt x="76984" y="-5765"/>
                    <a:pt x="111115" y="585"/>
                  </a:cubicBezTo>
                  <a:cubicBezTo>
                    <a:pt x="145246" y="6935"/>
                    <a:pt x="196047" y="69641"/>
                    <a:pt x="211128" y="105360"/>
                  </a:cubicBezTo>
                  <a:cubicBezTo>
                    <a:pt x="226209" y="141079"/>
                    <a:pt x="213906" y="177988"/>
                    <a:pt x="201603" y="21489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5" name="Parallelogram 244">
              <a:extLst>
                <a:ext uri="{FF2B5EF4-FFF2-40B4-BE49-F238E27FC236}">
                  <a16:creationId xmlns:a16="http://schemas.microsoft.com/office/drawing/2014/main" id="{C8E53022-BC83-E44D-8C90-C72BA4B85B6E}"/>
                </a:ext>
              </a:extLst>
            </p:cNvPr>
            <p:cNvSpPr/>
            <p:nvPr/>
          </p:nvSpPr>
          <p:spPr>
            <a:xfrm rot="15949781" flipH="1">
              <a:off x="5537841" y="1419221"/>
              <a:ext cx="89865"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6" name="Parallelogram 245">
              <a:extLst>
                <a:ext uri="{FF2B5EF4-FFF2-40B4-BE49-F238E27FC236}">
                  <a16:creationId xmlns:a16="http://schemas.microsoft.com/office/drawing/2014/main" id="{B4BA9937-7247-D541-AF6C-00474AEFB16A}"/>
                </a:ext>
              </a:extLst>
            </p:cNvPr>
            <p:cNvSpPr/>
            <p:nvPr/>
          </p:nvSpPr>
          <p:spPr>
            <a:xfrm rot="15949781">
              <a:off x="5536480" y="1364272"/>
              <a:ext cx="84573" cy="94134"/>
            </a:xfrm>
            <a:prstGeom prst="parallelogram">
              <a:avLst>
                <a:gd name="adj" fmla="val 58921"/>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7" name="Parallelogram 246">
              <a:extLst>
                <a:ext uri="{FF2B5EF4-FFF2-40B4-BE49-F238E27FC236}">
                  <a16:creationId xmlns:a16="http://schemas.microsoft.com/office/drawing/2014/main" id="{70739DCC-25C6-9346-9313-53B2BAC51035}"/>
                </a:ext>
              </a:extLst>
            </p:cNvPr>
            <p:cNvSpPr/>
            <p:nvPr/>
          </p:nvSpPr>
          <p:spPr>
            <a:xfrm rot="15949781">
              <a:off x="5544655" y="1476382"/>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8" name="Parallelogram 247">
              <a:extLst>
                <a:ext uri="{FF2B5EF4-FFF2-40B4-BE49-F238E27FC236}">
                  <a16:creationId xmlns:a16="http://schemas.microsoft.com/office/drawing/2014/main" id="{F063DBB6-EF97-1A41-B959-8CAB089F3804}"/>
                </a:ext>
              </a:extLst>
            </p:cNvPr>
            <p:cNvSpPr/>
            <p:nvPr/>
          </p:nvSpPr>
          <p:spPr>
            <a:xfrm rot="15949781" flipH="1">
              <a:off x="5524468" y="1192343"/>
              <a:ext cx="89865" cy="94134"/>
            </a:xfrm>
            <a:prstGeom prst="parallelogram">
              <a:avLst>
                <a:gd name="adj" fmla="val 58921"/>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49" name="Parallelogram 248">
              <a:extLst>
                <a:ext uri="{FF2B5EF4-FFF2-40B4-BE49-F238E27FC236}">
                  <a16:creationId xmlns:a16="http://schemas.microsoft.com/office/drawing/2014/main" id="{2C61148A-F102-2548-B652-90C232AF1BF2}"/>
                </a:ext>
              </a:extLst>
            </p:cNvPr>
            <p:cNvSpPr/>
            <p:nvPr/>
          </p:nvSpPr>
          <p:spPr>
            <a:xfrm rot="15949781">
              <a:off x="5523108" y="1137394"/>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50" name="Parallelogram 249">
              <a:extLst>
                <a:ext uri="{FF2B5EF4-FFF2-40B4-BE49-F238E27FC236}">
                  <a16:creationId xmlns:a16="http://schemas.microsoft.com/office/drawing/2014/main" id="{55B9DB16-3F69-3C47-A103-4CC39CC26832}"/>
                </a:ext>
              </a:extLst>
            </p:cNvPr>
            <p:cNvSpPr/>
            <p:nvPr/>
          </p:nvSpPr>
          <p:spPr>
            <a:xfrm rot="15949781" flipH="1">
              <a:off x="5532643" y="1304452"/>
              <a:ext cx="89865" cy="94134"/>
            </a:xfrm>
            <a:prstGeom prst="parallelogram">
              <a:avLst>
                <a:gd name="adj" fmla="val 58921"/>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1" name="Parallelogram 250">
              <a:extLst>
                <a:ext uri="{FF2B5EF4-FFF2-40B4-BE49-F238E27FC236}">
                  <a16:creationId xmlns:a16="http://schemas.microsoft.com/office/drawing/2014/main" id="{C1B4BA52-A62C-6947-B513-57EB57D32B08}"/>
                </a:ext>
              </a:extLst>
            </p:cNvPr>
            <p:cNvSpPr/>
            <p:nvPr/>
          </p:nvSpPr>
          <p:spPr>
            <a:xfrm rot="15949781">
              <a:off x="5539362" y="1360318"/>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2" name="Parallelogram 251">
              <a:extLst>
                <a:ext uri="{FF2B5EF4-FFF2-40B4-BE49-F238E27FC236}">
                  <a16:creationId xmlns:a16="http://schemas.microsoft.com/office/drawing/2014/main" id="{86FEBE99-9143-0F4D-9D5F-C891A71138CB}"/>
                </a:ext>
              </a:extLst>
            </p:cNvPr>
            <p:cNvSpPr/>
            <p:nvPr/>
          </p:nvSpPr>
          <p:spPr>
            <a:xfrm rot="15949781">
              <a:off x="5531282" y="1249503"/>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53" name="Freeform 252">
              <a:extLst>
                <a:ext uri="{FF2B5EF4-FFF2-40B4-BE49-F238E27FC236}">
                  <a16:creationId xmlns:a16="http://schemas.microsoft.com/office/drawing/2014/main" id="{390DA59A-9744-8044-BC77-876AC92BFB62}"/>
                </a:ext>
              </a:extLst>
            </p:cNvPr>
            <p:cNvSpPr/>
            <p:nvPr/>
          </p:nvSpPr>
          <p:spPr>
            <a:xfrm>
              <a:off x="5460159" y="1556662"/>
              <a:ext cx="189663" cy="212867"/>
            </a:xfrm>
            <a:custGeom>
              <a:avLst/>
              <a:gdLst>
                <a:gd name="connsiteX0" fmla="*/ 180975 w 197029"/>
                <a:gd name="connsiteY0" fmla="*/ 0 h 238125"/>
                <a:gd name="connsiteX1" fmla="*/ 190500 w 197029"/>
                <a:gd name="connsiteY1" fmla="*/ 128587 h 238125"/>
                <a:gd name="connsiteX2" fmla="*/ 95250 w 197029"/>
                <a:gd name="connsiteY2" fmla="*/ 161925 h 238125"/>
                <a:gd name="connsiteX3" fmla="*/ 28575 w 197029"/>
                <a:gd name="connsiteY3" fmla="*/ 114300 h 238125"/>
                <a:gd name="connsiteX4" fmla="*/ 109537 w 197029"/>
                <a:gd name="connsiteY4" fmla="*/ 71437 h 238125"/>
                <a:gd name="connsiteX5" fmla="*/ 142875 w 197029"/>
                <a:gd name="connsiteY5" fmla="*/ 109537 h 238125"/>
                <a:gd name="connsiteX6" fmla="*/ 76200 w 197029"/>
                <a:gd name="connsiteY6" fmla="*/ 209550 h 238125"/>
                <a:gd name="connsiteX7" fmla="*/ 0 w 197029"/>
                <a:gd name="connsiteY7" fmla="*/ 238125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029" h="238125">
                  <a:moveTo>
                    <a:pt x="180975" y="0"/>
                  </a:moveTo>
                  <a:cubicBezTo>
                    <a:pt x="192881" y="50800"/>
                    <a:pt x="204788" y="101600"/>
                    <a:pt x="190500" y="128587"/>
                  </a:cubicBezTo>
                  <a:cubicBezTo>
                    <a:pt x="176212" y="155575"/>
                    <a:pt x="122238" y="164306"/>
                    <a:pt x="95250" y="161925"/>
                  </a:cubicBezTo>
                  <a:cubicBezTo>
                    <a:pt x="68262" y="159544"/>
                    <a:pt x="26194" y="129381"/>
                    <a:pt x="28575" y="114300"/>
                  </a:cubicBezTo>
                  <a:cubicBezTo>
                    <a:pt x="30956" y="99219"/>
                    <a:pt x="90487" y="72231"/>
                    <a:pt x="109537" y="71437"/>
                  </a:cubicBezTo>
                  <a:cubicBezTo>
                    <a:pt x="128587" y="70643"/>
                    <a:pt x="148431" y="86518"/>
                    <a:pt x="142875" y="109537"/>
                  </a:cubicBezTo>
                  <a:cubicBezTo>
                    <a:pt x="137319" y="132556"/>
                    <a:pt x="100012" y="188119"/>
                    <a:pt x="76200" y="209550"/>
                  </a:cubicBezTo>
                  <a:cubicBezTo>
                    <a:pt x="52388" y="230981"/>
                    <a:pt x="26194" y="234553"/>
                    <a:pt x="0" y="238125"/>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cxnSp>
        <p:nvCxnSpPr>
          <p:cNvPr id="254" name="Straight Arrow Connector 253">
            <a:extLst>
              <a:ext uri="{FF2B5EF4-FFF2-40B4-BE49-F238E27FC236}">
                <a16:creationId xmlns:a16="http://schemas.microsoft.com/office/drawing/2014/main" id="{50E2DA72-F872-F54F-9E7D-1366C1F82E18}"/>
              </a:ext>
            </a:extLst>
          </p:cNvPr>
          <p:cNvCxnSpPr>
            <a:stCxn id="119" idx="4"/>
            <a:endCxn id="116" idx="0"/>
          </p:cNvCxnSpPr>
          <p:nvPr/>
        </p:nvCxnSpPr>
        <p:spPr>
          <a:xfrm>
            <a:off x="7163642" y="2439193"/>
            <a:ext cx="0" cy="623909"/>
          </a:xfrm>
          <a:prstGeom prst="straightConnector1">
            <a:avLst/>
          </a:prstGeom>
          <a:ln w="254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55" name="Straight Arrow Connector 254">
            <a:extLst>
              <a:ext uri="{FF2B5EF4-FFF2-40B4-BE49-F238E27FC236}">
                <a16:creationId xmlns:a16="http://schemas.microsoft.com/office/drawing/2014/main" id="{FE4704EA-D94C-664D-8B5D-242DB395BE7C}"/>
              </a:ext>
            </a:extLst>
          </p:cNvPr>
          <p:cNvCxnSpPr>
            <a:cxnSpLocks/>
            <a:stCxn id="116" idx="4"/>
            <a:endCxn id="122" idx="0"/>
          </p:cNvCxnSpPr>
          <p:nvPr/>
        </p:nvCxnSpPr>
        <p:spPr>
          <a:xfrm>
            <a:off x="7163642" y="4168018"/>
            <a:ext cx="0" cy="623909"/>
          </a:xfrm>
          <a:prstGeom prst="straightConnector1">
            <a:avLst/>
          </a:prstGeom>
          <a:ln w="254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grpSp>
        <p:nvGrpSpPr>
          <p:cNvPr id="256" name="Group 255">
            <a:extLst>
              <a:ext uri="{FF2B5EF4-FFF2-40B4-BE49-F238E27FC236}">
                <a16:creationId xmlns:a16="http://schemas.microsoft.com/office/drawing/2014/main" id="{88AE479B-5E35-CA4D-922D-472CA5F7F398}"/>
              </a:ext>
            </a:extLst>
          </p:cNvPr>
          <p:cNvGrpSpPr/>
          <p:nvPr/>
        </p:nvGrpSpPr>
        <p:grpSpPr>
          <a:xfrm>
            <a:off x="10132242" y="2208363"/>
            <a:ext cx="1053665" cy="1103934"/>
            <a:chOff x="2053755" y="5372059"/>
            <a:chExt cx="915003" cy="918695"/>
          </a:xfrm>
        </p:grpSpPr>
        <p:grpSp>
          <p:nvGrpSpPr>
            <p:cNvPr id="257" name="Group 256">
              <a:extLst>
                <a:ext uri="{FF2B5EF4-FFF2-40B4-BE49-F238E27FC236}">
                  <a16:creationId xmlns:a16="http://schemas.microsoft.com/office/drawing/2014/main" id="{13ECF9ED-417F-2E45-9439-604A2F85CA7C}"/>
                </a:ext>
              </a:extLst>
            </p:cNvPr>
            <p:cNvGrpSpPr/>
            <p:nvPr/>
          </p:nvGrpSpPr>
          <p:grpSpPr>
            <a:xfrm>
              <a:off x="2053755" y="5372059"/>
              <a:ext cx="915003" cy="918695"/>
              <a:chOff x="1628272" y="2875931"/>
              <a:chExt cx="785794" cy="759014"/>
            </a:xfrm>
          </p:grpSpPr>
          <p:sp>
            <p:nvSpPr>
              <p:cNvPr id="259" name="Oval 258">
                <a:extLst>
                  <a:ext uri="{FF2B5EF4-FFF2-40B4-BE49-F238E27FC236}">
                    <a16:creationId xmlns:a16="http://schemas.microsoft.com/office/drawing/2014/main" id="{6FC67A03-E925-E340-BEFD-2AFEDAC5E602}"/>
                  </a:ext>
                </a:extLst>
              </p:cNvPr>
              <p:cNvSpPr/>
              <p:nvPr/>
            </p:nvSpPr>
            <p:spPr>
              <a:xfrm>
                <a:off x="1628272" y="2875931"/>
                <a:ext cx="785794" cy="759014"/>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nvGrpSpPr>
              <p:cNvPr id="260" name="Group 259">
                <a:extLst>
                  <a:ext uri="{FF2B5EF4-FFF2-40B4-BE49-F238E27FC236}">
                    <a16:creationId xmlns:a16="http://schemas.microsoft.com/office/drawing/2014/main" id="{503B6176-BC48-2C4C-9EF1-EC5882EAAC62}"/>
                  </a:ext>
                </a:extLst>
              </p:cNvPr>
              <p:cNvGrpSpPr/>
              <p:nvPr/>
            </p:nvGrpSpPr>
            <p:grpSpPr>
              <a:xfrm>
                <a:off x="1685840" y="2999170"/>
                <a:ext cx="654424" cy="505060"/>
                <a:chOff x="3296664" y="2937792"/>
                <a:chExt cx="696576" cy="538912"/>
              </a:xfrm>
            </p:grpSpPr>
            <p:sp>
              <p:nvSpPr>
                <p:cNvPr id="261" name="Hexagon 260">
                  <a:extLst>
                    <a:ext uri="{FF2B5EF4-FFF2-40B4-BE49-F238E27FC236}">
                      <a16:creationId xmlns:a16="http://schemas.microsoft.com/office/drawing/2014/main" id="{358F81FB-8EEF-8249-8B87-6D0424AF1EE5}"/>
                    </a:ext>
                  </a:extLst>
                </p:cNvPr>
                <p:cNvSpPr/>
                <p:nvPr/>
              </p:nvSpPr>
              <p:spPr>
                <a:xfrm>
                  <a:off x="3296664" y="2977099"/>
                  <a:ext cx="271463" cy="236273"/>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62" name="Hexagon 261">
                  <a:extLst>
                    <a:ext uri="{FF2B5EF4-FFF2-40B4-BE49-F238E27FC236}">
                      <a16:creationId xmlns:a16="http://schemas.microsoft.com/office/drawing/2014/main" id="{C55E86C8-9B4A-D343-8CB3-6E181932017B}"/>
                    </a:ext>
                  </a:extLst>
                </p:cNvPr>
                <p:cNvSpPr/>
                <p:nvPr/>
              </p:nvSpPr>
              <p:spPr>
                <a:xfrm>
                  <a:off x="3508030" y="3094845"/>
                  <a:ext cx="271463" cy="236273"/>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63" name="Hexagon 262">
                  <a:extLst>
                    <a:ext uri="{FF2B5EF4-FFF2-40B4-BE49-F238E27FC236}">
                      <a16:creationId xmlns:a16="http://schemas.microsoft.com/office/drawing/2014/main" id="{28D23C37-C07E-8340-8935-F77734634B21}"/>
                    </a:ext>
                  </a:extLst>
                </p:cNvPr>
                <p:cNvSpPr/>
                <p:nvPr/>
              </p:nvSpPr>
              <p:spPr>
                <a:xfrm>
                  <a:off x="3721777" y="3210991"/>
                  <a:ext cx="271463" cy="236273"/>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264" name="Straight Connector 263">
                  <a:extLst>
                    <a:ext uri="{FF2B5EF4-FFF2-40B4-BE49-F238E27FC236}">
                      <a16:creationId xmlns:a16="http://schemas.microsoft.com/office/drawing/2014/main" id="{3ADE2036-FA32-A74D-858B-9FF3C38BB876}"/>
                    </a:ext>
                  </a:extLst>
                </p:cNvPr>
                <p:cNvCxnSpPr/>
                <p:nvPr/>
              </p:nvCxnSpPr>
              <p:spPr>
                <a:xfrm flipV="1">
                  <a:off x="3718644" y="2981861"/>
                  <a:ext cx="59068" cy="118137"/>
                </a:xfrm>
                <a:prstGeom prst="line">
                  <a:avLst/>
                </a:prstGeom>
                <a:ln w="25400" cmpd="dbl">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a:extLst>
                    <a:ext uri="{FF2B5EF4-FFF2-40B4-BE49-F238E27FC236}">
                      <a16:creationId xmlns:a16="http://schemas.microsoft.com/office/drawing/2014/main" id="{8FCEC917-A82C-B043-BB4C-59A73C95985F}"/>
                    </a:ext>
                  </a:extLst>
                </p:cNvPr>
                <p:cNvCxnSpPr/>
                <p:nvPr/>
              </p:nvCxnSpPr>
              <p:spPr>
                <a:xfrm flipV="1">
                  <a:off x="3507726" y="3326746"/>
                  <a:ext cx="59068" cy="118137"/>
                </a:xfrm>
                <a:prstGeom prst="line">
                  <a:avLst/>
                </a:prstGeom>
                <a:ln w="25400" cmpd="dbl">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a:extLst>
                    <a:ext uri="{FF2B5EF4-FFF2-40B4-BE49-F238E27FC236}">
                      <a16:creationId xmlns:a16="http://schemas.microsoft.com/office/drawing/2014/main" id="{B511170C-8B6D-D44E-A837-B8145FBF0256}"/>
                    </a:ext>
                  </a:extLst>
                </p:cNvPr>
                <p:cNvCxnSpPr/>
                <p:nvPr/>
              </p:nvCxnSpPr>
              <p:spPr>
                <a:xfrm flipV="1">
                  <a:off x="3702347" y="3200968"/>
                  <a:ext cx="59068" cy="11813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A69BF9B7-CC4C-2B43-AE87-30418999774A}"/>
                    </a:ext>
                  </a:extLst>
                </p:cNvPr>
                <p:cNvCxnSpPr/>
                <p:nvPr/>
              </p:nvCxnSpPr>
              <p:spPr>
                <a:xfrm>
                  <a:off x="3320344" y="3072937"/>
                  <a:ext cx="60420" cy="1201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id="{9FC7153D-2F5C-F64E-9A7E-EF2D3E9255DB}"/>
                    </a:ext>
                  </a:extLst>
                </p:cNvPr>
                <p:cNvCxnSpPr/>
                <p:nvPr/>
              </p:nvCxnSpPr>
              <p:spPr>
                <a:xfrm>
                  <a:off x="3917446" y="3220552"/>
                  <a:ext cx="60420" cy="1201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id="{433735D2-87C8-804C-B5F9-FEB2D8074FBC}"/>
                    </a:ext>
                  </a:extLst>
                </p:cNvPr>
                <p:cNvCxnSpPr/>
                <p:nvPr/>
              </p:nvCxnSpPr>
              <p:spPr>
                <a:xfrm>
                  <a:off x="3780845" y="3428056"/>
                  <a:ext cx="15332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id="{2EC1580D-33A9-3C48-B50D-44C58CB0C462}"/>
                    </a:ext>
                  </a:extLst>
                </p:cNvPr>
                <p:cNvCxnSpPr/>
                <p:nvPr/>
              </p:nvCxnSpPr>
              <p:spPr>
                <a:xfrm flipV="1">
                  <a:off x="3523654" y="3107461"/>
                  <a:ext cx="59068" cy="11813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AB48FD83-E5F3-8D4E-AE14-1A971DC828BA}"/>
                    </a:ext>
                  </a:extLst>
                </p:cNvPr>
                <p:cNvCxnSpPr/>
                <p:nvPr/>
              </p:nvCxnSpPr>
              <p:spPr>
                <a:xfrm>
                  <a:off x="3355731" y="2995727"/>
                  <a:ext cx="15332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72" name="Oval 271">
                  <a:extLst>
                    <a:ext uri="{FF2B5EF4-FFF2-40B4-BE49-F238E27FC236}">
                      <a16:creationId xmlns:a16="http://schemas.microsoft.com/office/drawing/2014/main" id="{FE6F0566-F7A3-6044-A488-DD5929995582}"/>
                    </a:ext>
                  </a:extLst>
                </p:cNvPr>
                <p:cNvSpPr/>
                <p:nvPr/>
              </p:nvSpPr>
              <p:spPr>
                <a:xfrm>
                  <a:off x="3755245" y="2937792"/>
                  <a:ext cx="74169" cy="72394"/>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73" name="Oval 272">
                  <a:extLst>
                    <a:ext uri="{FF2B5EF4-FFF2-40B4-BE49-F238E27FC236}">
                      <a16:creationId xmlns:a16="http://schemas.microsoft.com/office/drawing/2014/main" id="{C20FA3C3-5C4D-1241-AD7E-F3407818D72C}"/>
                    </a:ext>
                  </a:extLst>
                </p:cNvPr>
                <p:cNvSpPr/>
                <p:nvPr/>
              </p:nvSpPr>
              <p:spPr>
                <a:xfrm>
                  <a:off x="3481532" y="3429770"/>
                  <a:ext cx="47625" cy="46934"/>
                </a:xfrm>
                <a:prstGeom prst="ellips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grpSp>
        <p:sp>
          <p:nvSpPr>
            <p:cNvPr id="258" name="Oval 257">
              <a:extLst>
                <a:ext uri="{FF2B5EF4-FFF2-40B4-BE49-F238E27FC236}">
                  <a16:creationId xmlns:a16="http://schemas.microsoft.com/office/drawing/2014/main" id="{1B067349-6F9D-DE41-99E8-8333909042D8}"/>
                </a:ext>
              </a:extLst>
            </p:cNvPr>
            <p:cNvSpPr/>
            <p:nvPr/>
          </p:nvSpPr>
          <p:spPr>
            <a:xfrm>
              <a:off x="2313660" y="6063186"/>
              <a:ext cx="81139" cy="8212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grpSp>
        <p:nvGrpSpPr>
          <p:cNvPr id="274" name="Group 273">
            <a:extLst>
              <a:ext uri="{FF2B5EF4-FFF2-40B4-BE49-F238E27FC236}">
                <a16:creationId xmlns:a16="http://schemas.microsoft.com/office/drawing/2014/main" id="{7218FF89-A8D9-2743-A2AB-140622E06E7B}"/>
              </a:ext>
            </a:extLst>
          </p:cNvPr>
          <p:cNvGrpSpPr/>
          <p:nvPr/>
        </p:nvGrpSpPr>
        <p:grpSpPr>
          <a:xfrm>
            <a:off x="10166772" y="3635570"/>
            <a:ext cx="1093458" cy="1104915"/>
            <a:chOff x="1622630" y="3968131"/>
            <a:chExt cx="785794" cy="759014"/>
          </a:xfrm>
        </p:grpSpPr>
        <p:sp>
          <p:nvSpPr>
            <p:cNvPr id="275" name="Oval 274">
              <a:extLst>
                <a:ext uri="{FF2B5EF4-FFF2-40B4-BE49-F238E27FC236}">
                  <a16:creationId xmlns:a16="http://schemas.microsoft.com/office/drawing/2014/main" id="{A5872AB4-7AA2-0647-9CDE-1E85A3D93B3D}"/>
                </a:ext>
              </a:extLst>
            </p:cNvPr>
            <p:cNvSpPr/>
            <p:nvPr/>
          </p:nvSpPr>
          <p:spPr>
            <a:xfrm>
              <a:off x="1622630" y="3968131"/>
              <a:ext cx="785794" cy="759014"/>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76" name="Explosion 2 275">
              <a:extLst>
                <a:ext uri="{FF2B5EF4-FFF2-40B4-BE49-F238E27FC236}">
                  <a16:creationId xmlns:a16="http://schemas.microsoft.com/office/drawing/2014/main" id="{A3DC20F2-DEA8-6040-98C9-357025013989}"/>
                </a:ext>
              </a:extLst>
            </p:cNvPr>
            <p:cNvSpPr/>
            <p:nvPr/>
          </p:nvSpPr>
          <p:spPr>
            <a:xfrm>
              <a:off x="1753213" y="4078829"/>
              <a:ext cx="209550" cy="228600"/>
            </a:xfrm>
            <a:prstGeom prst="irregularSeal2">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nvGrpSpPr>
            <p:cNvPr id="277" name="Group 276">
              <a:extLst>
                <a:ext uri="{FF2B5EF4-FFF2-40B4-BE49-F238E27FC236}">
                  <a16:creationId xmlns:a16="http://schemas.microsoft.com/office/drawing/2014/main" id="{BBB67E4F-AA8E-4943-9BE4-76A4DD4CE3A8}"/>
                </a:ext>
              </a:extLst>
            </p:cNvPr>
            <p:cNvGrpSpPr/>
            <p:nvPr/>
          </p:nvGrpSpPr>
          <p:grpSpPr>
            <a:xfrm rot="2744831">
              <a:off x="1956515" y="4030959"/>
              <a:ext cx="345438" cy="252704"/>
              <a:chOff x="2687369" y="3454670"/>
              <a:chExt cx="1300167" cy="879205"/>
            </a:xfrm>
          </p:grpSpPr>
          <p:grpSp>
            <p:nvGrpSpPr>
              <p:cNvPr id="299" name="Group 298">
                <a:extLst>
                  <a:ext uri="{FF2B5EF4-FFF2-40B4-BE49-F238E27FC236}">
                    <a16:creationId xmlns:a16="http://schemas.microsoft.com/office/drawing/2014/main" id="{7D18B4A1-08B3-6C4E-AF9F-116CF5133A34}"/>
                  </a:ext>
                </a:extLst>
              </p:cNvPr>
              <p:cNvGrpSpPr/>
              <p:nvPr/>
            </p:nvGrpSpPr>
            <p:grpSpPr>
              <a:xfrm>
                <a:off x="2904403" y="3663182"/>
                <a:ext cx="908429" cy="417148"/>
                <a:chOff x="2069721" y="4224702"/>
                <a:chExt cx="263154" cy="119743"/>
              </a:xfrm>
            </p:grpSpPr>
            <p:sp>
              <p:nvSpPr>
                <p:cNvPr id="317" name="Rounded Rectangle 316">
                  <a:extLst>
                    <a:ext uri="{FF2B5EF4-FFF2-40B4-BE49-F238E27FC236}">
                      <a16:creationId xmlns:a16="http://schemas.microsoft.com/office/drawing/2014/main" id="{512D1E46-B087-124F-9ED3-76BEBD714A63}"/>
                    </a:ext>
                  </a:extLst>
                </p:cNvPr>
                <p:cNvSpPr/>
                <p:nvPr/>
              </p:nvSpPr>
              <p:spPr>
                <a:xfrm rot="11973791">
                  <a:off x="2069721" y="4224702"/>
                  <a:ext cx="263154" cy="119743"/>
                </a:xfrm>
                <a:prstGeom prst="roundRect">
                  <a:avLst>
                    <a:gd name="adj" fmla="val 50000"/>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318" name="Oval 317">
                  <a:extLst>
                    <a:ext uri="{FF2B5EF4-FFF2-40B4-BE49-F238E27FC236}">
                      <a16:creationId xmlns:a16="http://schemas.microsoft.com/office/drawing/2014/main" id="{CA770300-0416-0548-AB63-AC54F0FF4AC2}"/>
                    </a:ext>
                  </a:extLst>
                </p:cNvPr>
                <p:cNvSpPr/>
                <p:nvPr/>
              </p:nvSpPr>
              <p:spPr>
                <a:xfrm rot="1296418">
                  <a:off x="2199472" y="4259776"/>
                  <a:ext cx="78103" cy="78346"/>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9" name="Oval 318">
                  <a:extLst>
                    <a:ext uri="{FF2B5EF4-FFF2-40B4-BE49-F238E27FC236}">
                      <a16:creationId xmlns:a16="http://schemas.microsoft.com/office/drawing/2014/main" id="{859E05D3-E95D-B740-B262-6EA03AF078D4}"/>
                    </a:ext>
                  </a:extLst>
                </p:cNvPr>
                <p:cNvSpPr/>
                <p:nvPr/>
              </p:nvSpPr>
              <p:spPr>
                <a:xfrm rot="1296418">
                  <a:off x="2132530" y="4243329"/>
                  <a:ext cx="45719" cy="45719"/>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300" name="Freeform 299">
                <a:extLst>
                  <a:ext uri="{FF2B5EF4-FFF2-40B4-BE49-F238E27FC236}">
                    <a16:creationId xmlns:a16="http://schemas.microsoft.com/office/drawing/2014/main" id="{09819295-6EEF-C041-8A4C-1730EC27EB38}"/>
                  </a:ext>
                </a:extLst>
              </p:cNvPr>
              <p:cNvSpPr/>
              <p:nvPr/>
            </p:nvSpPr>
            <p:spPr>
              <a:xfrm>
                <a:off x="3048000" y="4003675"/>
                <a:ext cx="57150" cy="222250"/>
              </a:xfrm>
              <a:custGeom>
                <a:avLst/>
                <a:gdLst>
                  <a:gd name="connsiteX0" fmla="*/ 57150 w 57150"/>
                  <a:gd name="connsiteY0" fmla="*/ 0 h 222250"/>
                  <a:gd name="connsiteX1" fmla="*/ 3175 w 57150"/>
                  <a:gd name="connsiteY1" fmla="*/ 107950 h 222250"/>
                  <a:gd name="connsiteX2" fmla="*/ 31750 w 57150"/>
                  <a:gd name="connsiteY2" fmla="*/ 196850 h 222250"/>
                  <a:gd name="connsiteX3" fmla="*/ 0 w 57150"/>
                  <a:gd name="connsiteY3" fmla="*/ 222250 h 222250"/>
                </a:gdLst>
                <a:ahLst/>
                <a:cxnLst>
                  <a:cxn ang="0">
                    <a:pos x="connsiteX0" y="connsiteY0"/>
                  </a:cxn>
                  <a:cxn ang="0">
                    <a:pos x="connsiteX1" y="connsiteY1"/>
                  </a:cxn>
                  <a:cxn ang="0">
                    <a:pos x="connsiteX2" y="connsiteY2"/>
                  </a:cxn>
                  <a:cxn ang="0">
                    <a:pos x="connsiteX3" y="connsiteY3"/>
                  </a:cxn>
                </a:cxnLst>
                <a:rect l="l" t="t" r="r" b="b"/>
                <a:pathLst>
                  <a:path w="57150" h="222250">
                    <a:moveTo>
                      <a:pt x="57150" y="0"/>
                    </a:moveTo>
                    <a:cubicBezTo>
                      <a:pt x="32279" y="37571"/>
                      <a:pt x="7408" y="75142"/>
                      <a:pt x="3175" y="107950"/>
                    </a:cubicBezTo>
                    <a:cubicBezTo>
                      <a:pt x="-1058" y="140758"/>
                      <a:pt x="32279" y="177800"/>
                      <a:pt x="31750" y="196850"/>
                    </a:cubicBezTo>
                    <a:cubicBezTo>
                      <a:pt x="31221" y="215900"/>
                      <a:pt x="15610" y="219075"/>
                      <a:pt x="0" y="22225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1" name="Freeform 300">
                <a:extLst>
                  <a:ext uri="{FF2B5EF4-FFF2-40B4-BE49-F238E27FC236}">
                    <a16:creationId xmlns:a16="http://schemas.microsoft.com/office/drawing/2014/main" id="{F487A87B-E902-8545-9251-45B3E9321ECE}"/>
                  </a:ext>
                </a:extLst>
              </p:cNvPr>
              <p:cNvSpPr/>
              <p:nvPr/>
            </p:nvSpPr>
            <p:spPr>
              <a:xfrm>
                <a:off x="2847710" y="3941180"/>
                <a:ext cx="139700" cy="212725"/>
              </a:xfrm>
              <a:custGeom>
                <a:avLst/>
                <a:gdLst>
                  <a:gd name="connsiteX0" fmla="*/ 139700 w 139700"/>
                  <a:gd name="connsiteY0" fmla="*/ 0 h 212725"/>
                  <a:gd name="connsiteX1" fmla="*/ 85725 w 139700"/>
                  <a:gd name="connsiteY1" fmla="*/ 63500 h 212725"/>
                  <a:gd name="connsiteX2" fmla="*/ 88900 w 139700"/>
                  <a:gd name="connsiteY2" fmla="*/ 139700 h 212725"/>
                  <a:gd name="connsiteX3" fmla="*/ 28575 w 139700"/>
                  <a:gd name="connsiteY3" fmla="*/ 171450 h 212725"/>
                  <a:gd name="connsiteX4" fmla="*/ 0 w 139700"/>
                  <a:gd name="connsiteY4" fmla="*/ 212725 h 212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700" h="212725">
                    <a:moveTo>
                      <a:pt x="139700" y="0"/>
                    </a:moveTo>
                    <a:cubicBezTo>
                      <a:pt x="116946" y="20108"/>
                      <a:pt x="94192" y="40217"/>
                      <a:pt x="85725" y="63500"/>
                    </a:cubicBezTo>
                    <a:cubicBezTo>
                      <a:pt x="77258" y="86783"/>
                      <a:pt x="98425" y="121708"/>
                      <a:pt x="88900" y="139700"/>
                    </a:cubicBezTo>
                    <a:cubicBezTo>
                      <a:pt x="79375" y="157692"/>
                      <a:pt x="43392" y="159279"/>
                      <a:pt x="28575" y="171450"/>
                    </a:cubicBezTo>
                    <a:cubicBezTo>
                      <a:pt x="13758" y="183621"/>
                      <a:pt x="6879" y="198173"/>
                      <a:pt x="0" y="212725"/>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2" name="Freeform 301">
                <a:extLst>
                  <a:ext uri="{FF2B5EF4-FFF2-40B4-BE49-F238E27FC236}">
                    <a16:creationId xmlns:a16="http://schemas.microsoft.com/office/drawing/2014/main" id="{349ADDE9-1286-9745-84EB-1F1FD5D73F5E}"/>
                  </a:ext>
                </a:extLst>
              </p:cNvPr>
              <p:cNvSpPr/>
              <p:nvPr/>
            </p:nvSpPr>
            <p:spPr>
              <a:xfrm>
                <a:off x="3243731" y="4060534"/>
                <a:ext cx="35547" cy="215900"/>
              </a:xfrm>
              <a:custGeom>
                <a:avLst/>
                <a:gdLst>
                  <a:gd name="connsiteX0" fmla="*/ 16497 w 35547"/>
                  <a:gd name="connsiteY0" fmla="*/ 0 h 215900"/>
                  <a:gd name="connsiteX1" fmla="*/ 622 w 35547"/>
                  <a:gd name="connsiteY1" fmla="*/ 85725 h 215900"/>
                  <a:gd name="connsiteX2" fmla="*/ 35547 w 35547"/>
                  <a:gd name="connsiteY2" fmla="*/ 215900 h 215900"/>
                </a:gdLst>
                <a:ahLst/>
                <a:cxnLst>
                  <a:cxn ang="0">
                    <a:pos x="connsiteX0" y="connsiteY0"/>
                  </a:cxn>
                  <a:cxn ang="0">
                    <a:pos x="connsiteX1" y="connsiteY1"/>
                  </a:cxn>
                  <a:cxn ang="0">
                    <a:pos x="connsiteX2" y="connsiteY2"/>
                  </a:cxn>
                </a:cxnLst>
                <a:rect l="l" t="t" r="r" b="b"/>
                <a:pathLst>
                  <a:path w="35547" h="215900">
                    <a:moveTo>
                      <a:pt x="16497" y="0"/>
                    </a:moveTo>
                    <a:cubicBezTo>
                      <a:pt x="6972" y="24871"/>
                      <a:pt x="-2553" y="49742"/>
                      <a:pt x="622" y="85725"/>
                    </a:cubicBezTo>
                    <a:cubicBezTo>
                      <a:pt x="3797" y="121708"/>
                      <a:pt x="19672" y="168804"/>
                      <a:pt x="35547" y="21590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3" name="Freeform 302">
                <a:extLst>
                  <a:ext uri="{FF2B5EF4-FFF2-40B4-BE49-F238E27FC236}">
                    <a16:creationId xmlns:a16="http://schemas.microsoft.com/office/drawing/2014/main" id="{DB2FD23E-D3F9-B142-BE40-D1500E2F11B2}"/>
                  </a:ext>
                </a:extLst>
              </p:cNvPr>
              <p:cNvSpPr/>
              <p:nvPr/>
            </p:nvSpPr>
            <p:spPr>
              <a:xfrm>
                <a:off x="3374882" y="4121150"/>
                <a:ext cx="54118" cy="187325"/>
              </a:xfrm>
              <a:custGeom>
                <a:avLst/>
                <a:gdLst>
                  <a:gd name="connsiteX0" fmla="*/ 54118 w 54118"/>
                  <a:gd name="connsiteY0" fmla="*/ 0 h 187325"/>
                  <a:gd name="connsiteX1" fmla="*/ 143 w 54118"/>
                  <a:gd name="connsiteY1" fmla="*/ 73025 h 187325"/>
                  <a:gd name="connsiteX2" fmla="*/ 41418 w 54118"/>
                  <a:gd name="connsiteY2" fmla="*/ 187325 h 187325"/>
                </a:gdLst>
                <a:ahLst/>
                <a:cxnLst>
                  <a:cxn ang="0">
                    <a:pos x="connsiteX0" y="connsiteY0"/>
                  </a:cxn>
                  <a:cxn ang="0">
                    <a:pos x="connsiteX1" y="connsiteY1"/>
                  </a:cxn>
                  <a:cxn ang="0">
                    <a:pos x="connsiteX2" y="connsiteY2"/>
                  </a:cxn>
                </a:cxnLst>
                <a:rect l="l" t="t" r="r" b="b"/>
                <a:pathLst>
                  <a:path w="54118" h="187325">
                    <a:moveTo>
                      <a:pt x="54118" y="0"/>
                    </a:moveTo>
                    <a:cubicBezTo>
                      <a:pt x="28189" y="20902"/>
                      <a:pt x="2260" y="41804"/>
                      <a:pt x="143" y="73025"/>
                    </a:cubicBezTo>
                    <a:cubicBezTo>
                      <a:pt x="-1974" y="104246"/>
                      <a:pt x="19722" y="145785"/>
                      <a:pt x="41418" y="187325"/>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4" name="Freeform 303">
                <a:extLst>
                  <a:ext uri="{FF2B5EF4-FFF2-40B4-BE49-F238E27FC236}">
                    <a16:creationId xmlns:a16="http://schemas.microsoft.com/office/drawing/2014/main" id="{35C4C646-F4B8-0940-9E78-E55829E3A334}"/>
                  </a:ext>
                </a:extLst>
              </p:cNvPr>
              <p:cNvSpPr/>
              <p:nvPr/>
            </p:nvSpPr>
            <p:spPr>
              <a:xfrm>
                <a:off x="3578225" y="4162425"/>
                <a:ext cx="48033" cy="171450"/>
              </a:xfrm>
              <a:custGeom>
                <a:avLst/>
                <a:gdLst>
                  <a:gd name="connsiteX0" fmla="*/ 0 w 48033"/>
                  <a:gd name="connsiteY0" fmla="*/ 0 h 171450"/>
                  <a:gd name="connsiteX1" fmla="*/ 47625 w 48033"/>
                  <a:gd name="connsiteY1" fmla="*/ 107950 h 171450"/>
                  <a:gd name="connsiteX2" fmla="*/ 19050 w 48033"/>
                  <a:gd name="connsiteY2" fmla="*/ 171450 h 171450"/>
                </a:gdLst>
                <a:ahLst/>
                <a:cxnLst>
                  <a:cxn ang="0">
                    <a:pos x="connsiteX0" y="connsiteY0"/>
                  </a:cxn>
                  <a:cxn ang="0">
                    <a:pos x="connsiteX1" y="connsiteY1"/>
                  </a:cxn>
                  <a:cxn ang="0">
                    <a:pos x="connsiteX2" y="connsiteY2"/>
                  </a:cxn>
                </a:cxnLst>
                <a:rect l="l" t="t" r="r" b="b"/>
                <a:pathLst>
                  <a:path w="48033" h="171450">
                    <a:moveTo>
                      <a:pt x="0" y="0"/>
                    </a:moveTo>
                    <a:cubicBezTo>
                      <a:pt x="22225" y="39687"/>
                      <a:pt x="44450" y="79375"/>
                      <a:pt x="47625" y="107950"/>
                    </a:cubicBezTo>
                    <a:cubicBezTo>
                      <a:pt x="50800" y="136525"/>
                      <a:pt x="34925" y="153987"/>
                      <a:pt x="19050" y="17145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5" name="Freeform 304">
                <a:extLst>
                  <a:ext uri="{FF2B5EF4-FFF2-40B4-BE49-F238E27FC236}">
                    <a16:creationId xmlns:a16="http://schemas.microsoft.com/office/drawing/2014/main" id="{10668ED2-45E0-7B4F-8B68-A5ACF0EAAE14}"/>
                  </a:ext>
                </a:extLst>
              </p:cNvPr>
              <p:cNvSpPr/>
              <p:nvPr/>
            </p:nvSpPr>
            <p:spPr>
              <a:xfrm>
                <a:off x="3698875" y="4133850"/>
                <a:ext cx="123825" cy="133350"/>
              </a:xfrm>
              <a:custGeom>
                <a:avLst/>
                <a:gdLst>
                  <a:gd name="connsiteX0" fmla="*/ 0 w 123825"/>
                  <a:gd name="connsiteY0" fmla="*/ 0 h 133350"/>
                  <a:gd name="connsiteX1" fmla="*/ 66675 w 123825"/>
                  <a:gd name="connsiteY1" fmla="*/ 101600 h 133350"/>
                  <a:gd name="connsiteX2" fmla="*/ 123825 w 123825"/>
                  <a:gd name="connsiteY2" fmla="*/ 133350 h 133350"/>
                </a:gdLst>
                <a:ahLst/>
                <a:cxnLst>
                  <a:cxn ang="0">
                    <a:pos x="connsiteX0" y="connsiteY0"/>
                  </a:cxn>
                  <a:cxn ang="0">
                    <a:pos x="connsiteX1" y="connsiteY1"/>
                  </a:cxn>
                  <a:cxn ang="0">
                    <a:pos x="connsiteX2" y="connsiteY2"/>
                  </a:cxn>
                </a:cxnLst>
                <a:rect l="l" t="t" r="r" b="b"/>
                <a:pathLst>
                  <a:path w="123825" h="133350">
                    <a:moveTo>
                      <a:pt x="0" y="0"/>
                    </a:moveTo>
                    <a:cubicBezTo>
                      <a:pt x="23019" y="39687"/>
                      <a:pt x="46038" y="79375"/>
                      <a:pt x="66675" y="101600"/>
                    </a:cubicBezTo>
                    <a:cubicBezTo>
                      <a:pt x="87312" y="123825"/>
                      <a:pt x="105568" y="128587"/>
                      <a:pt x="123825" y="13335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6" name="Freeform 305">
                <a:extLst>
                  <a:ext uri="{FF2B5EF4-FFF2-40B4-BE49-F238E27FC236}">
                    <a16:creationId xmlns:a16="http://schemas.microsoft.com/office/drawing/2014/main" id="{B938FB37-8FAA-9943-8CE0-CE47FC5DC7F2}"/>
                  </a:ext>
                </a:extLst>
              </p:cNvPr>
              <p:cNvSpPr/>
              <p:nvPr/>
            </p:nvSpPr>
            <p:spPr>
              <a:xfrm>
                <a:off x="3771900" y="4067175"/>
                <a:ext cx="158750" cy="66129"/>
              </a:xfrm>
              <a:custGeom>
                <a:avLst/>
                <a:gdLst>
                  <a:gd name="connsiteX0" fmla="*/ 0 w 158750"/>
                  <a:gd name="connsiteY0" fmla="*/ 0 h 66129"/>
                  <a:gd name="connsiteX1" fmla="*/ 69850 w 158750"/>
                  <a:gd name="connsiteY1" fmla="*/ 60325 h 66129"/>
                  <a:gd name="connsiteX2" fmla="*/ 158750 w 158750"/>
                  <a:gd name="connsiteY2" fmla="*/ 60325 h 66129"/>
                </a:gdLst>
                <a:ahLst/>
                <a:cxnLst>
                  <a:cxn ang="0">
                    <a:pos x="connsiteX0" y="connsiteY0"/>
                  </a:cxn>
                  <a:cxn ang="0">
                    <a:pos x="connsiteX1" y="connsiteY1"/>
                  </a:cxn>
                  <a:cxn ang="0">
                    <a:pos x="connsiteX2" y="connsiteY2"/>
                  </a:cxn>
                </a:cxnLst>
                <a:rect l="l" t="t" r="r" b="b"/>
                <a:pathLst>
                  <a:path w="158750" h="66129">
                    <a:moveTo>
                      <a:pt x="0" y="0"/>
                    </a:moveTo>
                    <a:cubicBezTo>
                      <a:pt x="21696" y="25135"/>
                      <a:pt x="43392" y="50271"/>
                      <a:pt x="69850" y="60325"/>
                    </a:cubicBezTo>
                    <a:cubicBezTo>
                      <a:pt x="96308" y="70379"/>
                      <a:pt x="127529" y="65352"/>
                      <a:pt x="158750" y="60325"/>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7" name="Freeform 306">
                <a:extLst>
                  <a:ext uri="{FF2B5EF4-FFF2-40B4-BE49-F238E27FC236}">
                    <a16:creationId xmlns:a16="http://schemas.microsoft.com/office/drawing/2014/main" id="{33771B3A-B0BF-8345-A2F7-FDDB6D6D4E66}"/>
                  </a:ext>
                </a:extLst>
              </p:cNvPr>
              <p:cNvSpPr/>
              <p:nvPr/>
            </p:nvSpPr>
            <p:spPr>
              <a:xfrm>
                <a:off x="3800211" y="3928933"/>
                <a:ext cx="187325" cy="41275"/>
              </a:xfrm>
              <a:custGeom>
                <a:avLst/>
                <a:gdLst>
                  <a:gd name="connsiteX0" fmla="*/ 0 w 187325"/>
                  <a:gd name="connsiteY0" fmla="*/ 41275 h 41275"/>
                  <a:gd name="connsiteX1" fmla="*/ 34925 w 187325"/>
                  <a:gd name="connsiteY1" fmla="*/ 0 h 41275"/>
                  <a:gd name="connsiteX2" fmla="*/ 120650 w 187325"/>
                  <a:gd name="connsiteY2" fmla="*/ 41275 h 41275"/>
                  <a:gd name="connsiteX3" fmla="*/ 187325 w 187325"/>
                  <a:gd name="connsiteY3" fmla="*/ 0 h 41275"/>
                </a:gdLst>
                <a:ahLst/>
                <a:cxnLst>
                  <a:cxn ang="0">
                    <a:pos x="connsiteX0" y="connsiteY0"/>
                  </a:cxn>
                  <a:cxn ang="0">
                    <a:pos x="connsiteX1" y="connsiteY1"/>
                  </a:cxn>
                  <a:cxn ang="0">
                    <a:pos x="connsiteX2" y="connsiteY2"/>
                  </a:cxn>
                  <a:cxn ang="0">
                    <a:pos x="connsiteX3" y="connsiteY3"/>
                  </a:cxn>
                </a:cxnLst>
                <a:rect l="l" t="t" r="r" b="b"/>
                <a:pathLst>
                  <a:path w="187325" h="41275">
                    <a:moveTo>
                      <a:pt x="0" y="41275"/>
                    </a:moveTo>
                    <a:cubicBezTo>
                      <a:pt x="7408" y="20637"/>
                      <a:pt x="14817" y="0"/>
                      <a:pt x="34925" y="0"/>
                    </a:cubicBezTo>
                    <a:cubicBezTo>
                      <a:pt x="55033" y="0"/>
                      <a:pt x="95250" y="41275"/>
                      <a:pt x="120650" y="41275"/>
                    </a:cubicBezTo>
                    <a:cubicBezTo>
                      <a:pt x="146050" y="41275"/>
                      <a:pt x="166687" y="20637"/>
                      <a:pt x="187325"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8" name="Freeform 307">
                <a:extLst>
                  <a:ext uri="{FF2B5EF4-FFF2-40B4-BE49-F238E27FC236}">
                    <a16:creationId xmlns:a16="http://schemas.microsoft.com/office/drawing/2014/main" id="{534C7B7B-18F3-3D4A-AA84-00D988471EFD}"/>
                  </a:ext>
                </a:extLst>
              </p:cNvPr>
              <p:cNvSpPr/>
              <p:nvPr/>
            </p:nvSpPr>
            <p:spPr>
              <a:xfrm>
                <a:off x="3762375" y="3743325"/>
                <a:ext cx="189570" cy="85725"/>
              </a:xfrm>
              <a:custGeom>
                <a:avLst/>
                <a:gdLst>
                  <a:gd name="connsiteX0" fmla="*/ 0 w 189570"/>
                  <a:gd name="connsiteY0" fmla="*/ 85725 h 85725"/>
                  <a:gd name="connsiteX1" fmla="*/ 53975 w 189570"/>
                  <a:gd name="connsiteY1" fmla="*/ 9525 h 85725"/>
                  <a:gd name="connsiteX2" fmla="*/ 171450 w 189570"/>
                  <a:gd name="connsiteY2" fmla="*/ 19050 h 85725"/>
                  <a:gd name="connsiteX3" fmla="*/ 187325 w 189570"/>
                  <a:gd name="connsiteY3" fmla="*/ 0 h 85725"/>
                </a:gdLst>
                <a:ahLst/>
                <a:cxnLst>
                  <a:cxn ang="0">
                    <a:pos x="connsiteX0" y="connsiteY0"/>
                  </a:cxn>
                  <a:cxn ang="0">
                    <a:pos x="connsiteX1" y="connsiteY1"/>
                  </a:cxn>
                  <a:cxn ang="0">
                    <a:pos x="connsiteX2" y="connsiteY2"/>
                  </a:cxn>
                  <a:cxn ang="0">
                    <a:pos x="connsiteX3" y="connsiteY3"/>
                  </a:cxn>
                </a:cxnLst>
                <a:rect l="l" t="t" r="r" b="b"/>
                <a:pathLst>
                  <a:path w="189570" h="85725">
                    <a:moveTo>
                      <a:pt x="0" y="85725"/>
                    </a:moveTo>
                    <a:cubicBezTo>
                      <a:pt x="12700" y="53181"/>
                      <a:pt x="25400" y="20637"/>
                      <a:pt x="53975" y="9525"/>
                    </a:cubicBezTo>
                    <a:cubicBezTo>
                      <a:pt x="82550" y="-1587"/>
                      <a:pt x="149225" y="20637"/>
                      <a:pt x="171450" y="19050"/>
                    </a:cubicBezTo>
                    <a:cubicBezTo>
                      <a:pt x="193675" y="17463"/>
                      <a:pt x="190500" y="8731"/>
                      <a:pt x="187325"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09" name="Freeform 308">
                <a:extLst>
                  <a:ext uri="{FF2B5EF4-FFF2-40B4-BE49-F238E27FC236}">
                    <a16:creationId xmlns:a16="http://schemas.microsoft.com/office/drawing/2014/main" id="{4AFE6D00-79C0-B940-BBF8-F83EFA43770D}"/>
                  </a:ext>
                </a:extLst>
              </p:cNvPr>
              <p:cNvSpPr/>
              <p:nvPr/>
            </p:nvSpPr>
            <p:spPr>
              <a:xfrm>
                <a:off x="3701742" y="3632200"/>
                <a:ext cx="120958" cy="149225"/>
              </a:xfrm>
              <a:custGeom>
                <a:avLst/>
                <a:gdLst>
                  <a:gd name="connsiteX0" fmla="*/ 9833 w 120958"/>
                  <a:gd name="connsiteY0" fmla="*/ 149225 h 149225"/>
                  <a:gd name="connsiteX1" fmla="*/ 3483 w 120958"/>
                  <a:gd name="connsiteY1" fmla="*/ 79375 h 149225"/>
                  <a:gd name="connsiteX2" fmla="*/ 57458 w 120958"/>
                  <a:gd name="connsiteY2" fmla="*/ 15875 h 149225"/>
                  <a:gd name="connsiteX3" fmla="*/ 120958 w 120958"/>
                  <a:gd name="connsiteY3" fmla="*/ 0 h 149225"/>
                </a:gdLst>
                <a:ahLst/>
                <a:cxnLst>
                  <a:cxn ang="0">
                    <a:pos x="connsiteX0" y="connsiteY0"/>
                  </a:cxn>
                  <a:cxn ang="0">
                    <a:pos x="connsiteX1" y="connsiteY1"/>
                  </a:cxn>
                  <a:cxn ang="0">
                    <a:pos x="connsiteX2" y="connsiteY2"/>
                  </a:cxn>
                  <a:cxn ang="0">
                    <a:pos x="connsiteX3" y="connsiteY3"/>
                  </a:cxn>
                </a:cxnLst>
                <a:rect l="l" t="t" r="r" b="b"/>
                <a:pathLst>
                  <a:path w="120958" h="149225">
                    <a:moveTo>
                      <a:pt x="9833" y="149225"/>
                    </a:moveTo>
                    <a:cubicBezTo>
                      <a:pt x="2689" y="125412"/>
                      <a:pt x="-4455" y="101600"/>
                      <a:pt x="3483" y="79375"/>
                    </a:cubicBezTo>
                    <a:cubicBezTo>
                      <a:pt x="11421" y="57150"/>
                      <a:pt x="37879" y="29104"/>
                      <a:pt x="57458" y="15875"/>
                    </a:cubicBezTo>
                    <a:cubicBezTo>
                      <a:pt x="77037" y="2646"/>
                      <a:pt x="98997" y="1323"/>
                      <a:pt x="120958"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0" name="Freeform 309">
                <a:extLst>
                  <a:ext uri="{FF2B5EF4-FFF2-40B4-BE49-F238E27FC236}">
                    <a16:creationId xmlns:a16="http://schemas.microsoft.com/office/drawing/2014/main" id="{AFBCDE80-8D51-0742-8E79-7ABF63B754F0}"/>
                  </a:ext>
                </a:extLst>
              </p:cNvPr>
              <p:cNvSpPr/>
              <p:nvPr/>
            </p:nvSpPr>
            <p:spPr>
              <a:xfrm>
                <a:off x="3565252" y="3543300"/>
                <a:ext cx="46265" cy="177800"/>
              </a:xfrm>
              <a:custGeom>
                <a:avLst/>
                <a:gdLst>
                  <a:gd name="connsiteX0" fmla="*/ 273 w 46265"/>
                  <a:gd name="connsiteY0" fmla="*/ 177800 h 177800"/>
                  <a:gd name="connsiteX1" fmla="*/ 6623 w 46265"/>
                  <a:gd name="connsiteY1" fmla="*/ 92075 h 177800"/>
                  <a:gd name="connsiteX2" fmla="*/ 44723 w 46265"/>
                  <a:gd name="connsiteY2" fmla="*/ 41275 h 177800"/>
                  <a:gd name="connsiteX3" fmla="*/ 35198 w 46265"/>
                  <a:gd name="connsiteY3" fmla="*/ 0 h 177800"/>
                </a:gdLst>
                <a:ahLst/>
                <a:cxnLst>
                  <a:cxn ang="0">
                    <a:pos x="connsiteX0" y="connsiteY0"/>
                  </a:cxn>
                  <a:cxn ang="0">
                    <a:pos x="connsiteX1" y="connsiteY1"/>
                  </a:cxn>
                  <a:cxn ang="0">
                    <a:pos x="connsiteX2" y="connsiteY2"/>
                  </a:cxn>
                  <a:cxn ang="0">
                    <a:pos x="connsiteX3" y="connsiteY3"/>
                  </a:cxn>
                </a:cxnLst>
                <a:rect l="l" t="t" r="r" b="b"/>
                <a:pathLst>
                  <a:path w="46265" h="177800">
                    <a:moveTo>
                      <a:pt x="273" y="177800"/>
                    </a:moveTo>
                    <a:cubicBezTo>
                      <a:pt x="-256" y="146314"/>
                      <a:pt x="-785" y="114829"/>
                      <a:pt x="6623" y="92075"/>
                    </a:cubicBezTo>
                    <a:cubicBezTo>
                      <a:pt x="14031" y="69321"/>
                      <a:pt x="39960" y="56621"/>
                      <a:pt x="44723" y="41275"/>
                    </a:cubicBezTo>
                    <a:cubicBezTo>
                      <a:pt x="49486" y="25929"/>
                      <a:pt x="42342" y="12964"/>
                      <a:pt x="35198"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1" name="Freeform 310">
                <a:extLst>
                  <a:ext uri="{FF2B5EF4-FFF2-40B4-BE49-F238E27FC236}">
                    <a16:creationId xmlns:a16="http://schemas.microsoft.com/office/drawing/2014/main" id="{F7B8AD09-E095-AF40-B831-483807C7A3B7}"/>
                  </a:ext>
                </a:extLst>
              </p:cNvPr>
              <p:cNvSpPr/>
              <p:nvPr/>
            </p:nvSpPr>
            <p:spPr>
              <a:xfrm>
                <a:off x="3403897" y="3517900"/>
                <a:ext cx="59425" cy="152400"/>
              </a:xfrm>
              <a:custGeom>
                <a:avLst/>
                <a:gdLst>
                  <a:gd name="connsiteX0" fmla="*/ 2878 w 59425"/>
                  <a:gd name="connsiteY0" fmla="*/ 152400 h 152400"/>
                  <a:gd name="connsiteX1" fmla="*/ 6053 w 59425"/>
                  <a:gd name="connsiteY1" fmla="*/ 69850 h 152400"/>
                  <a:gd name="connsiteX2" fmla="*/ 56853 w 59425"/>
                  <a:gd name="connsiteY2" fmla="*/ 28575 h 152400"/>
                  <a:gd name="connsiteX3" fmla="*/ 47328 w 59425"/>
                  <a:gd name="connsiteY3" fmla="*/ 0 h 152400"/>
                </a:gdLst>
                <a:ahLst/>
                <a:cxnLst>
                  <a:cxn ang="0">
                    <a:pos x="connsiteX0" y="connsiteY0"/>
                  </a:cxn>
                  <a:cxn ang="0">
                    <a:pos x="connsiteX1" y="connsiteY1"/>
                  </a:cxn>
                  <a:cxn ang="0">
                    <a:pos x="connsiteX2" y="connsiteY2"/>
                  </a:cxn>
                  <a:cxn ang="0">
                    <a:pos x="connsiteX3" y="connsiteY3"/>
                  </a:cxn>
                </a:cxnLst>
                <a:rect l="l" t="t" r="r" b="b"/>
                <a:pathLst>
                  <a:path w="59425" h="152400">
                    <a:moveTo>
                      <a:pt x="2878" y="152400"/>
                    </a:moveTo>
                    <a:cubicBezTo>
                      <a:pt x="-33" y="121443"/>
                      <a:pt x="-2943" y="90487"/>
                      <a:pt x="6053" y="69850"/>
                    </a:cubicBezTo>
                    <a:cubicBezTo>
                      <a:pt x="15049" y="49212"/>
                      <a:pt x="49974" y="40217"/>
                      <a:pt x="56853" y="28575"/>
                    </a:cubicBezTo>
                    <a:cubicBezTo>
                      <a:pt x="63732" y="16933"/>
                      <a:pt x="55530" y="8466"/>
                      <a:pt x="47328"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2" name="Freeform 311">
                <a:extLst>
                  <a:ext uri="{FF2B5EF4-FFF2-40B4-BE49-F238E27FC236}">
                    <a16:creationId xmlns:a16="http://schemas.microsoft.com/office/drawing/2014/main" id="{5B254872-DF89-6C41-AEDE-0B301FC66497}"/>
                  </a:ext>
                </a:extLst>
              </p:cNvPr>
              <p:cNvSpPr/>
              <p:nvPr/>
            </p:nvSpPr>
            <p:spPr>
              <a:xfrm>
                <a:off x="3230695" y="3456001"/>
                <a:ext cx="47597" cy="155576"/>
              </a:xfrm>
              <a:custGeom>
                <a:avLst/>
                <a:gdLst>
                  <a:gd name="connsiteX0" fmla="*/ 8701 w 47597"/>
                  <a:gd name="connsiteY0" fmla="*/ 155575 h 155575"/>
                  <a:gd name="connsiteX1" fmla="*/ 2351 w 47597"/>
                  <a:gd name="connsiteY1" fmla="*/ 69850 h 155575"/>
                  <a:gd name="connsiteX2" fmla="*/ 43626 w 47597"/>
                  <a:gd name="connsiteY2" fmla="*/ 25400 h 155575"/>
                  <a:gd name="connsiteX3" fmla="*/ 43626 w 47597"/>
                  <a:gd name="connsiteY3" fmla="*/ 0 h 155575"/>
                </a:gdLst>
                <a:ahLst/>
                <a:cxnLst>
                  <a:cxn ang="0">
                    <a:pos x="connsiteX0" y="connsiteY0"/>
                  </a:cxn>
                  <a:cxn ang="0">
                    <a:pos x="connsiteX1" y="connsiteY1"/>
                  </a:cxn>
                  <a:cxn ang="0">
                    <a:pos x="connsiteX2" y="connsiteY2"/>
                  </a:cxn>
                  <a:cxn ang="0">
                    <a:pos x="connsiteX3" y="connsiteY3"/>
                  </a:cxn>
                </a:cxnLst>
                <a:rect l="l" t="t" r="r" b="b"/>
                <a:pathLst>
                  <a:path w="47597" h="155575">
                    <a:moveTo>
                      <a:pt x="8701" y="155575"/>
                    </a:moveTo>
                    <a:cubicBezTo>
                      <a:pt x="2615" y="123560"/>
                      <a:pt x="-3470" y="91546"/>
                      <a:pt x="2351" y="69850"/>
                    </a:cubicBezTo>
                    <a:cubicBezTo>
                      <a:pt x="8172" y="48154"/>
                      <a:pt x="36747" y="37042"/>
                      <a:pt x="43626" y="25400"/>
                    </a:cubicBezTo>
                    <a:cubicBezTo>
                      <a:pt x="50505" y="13758"/>
                      <a:pt x="47065" y="6879"/>
                      <a:pt x="43626"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3" name="Freeform 312">
                <a:extLst>
                  <a:ext uri="{FF2B5EF4-FFF2-40B4-BE49-F238E27FC236}">
                    <a16:creationId xmlns:a16="http://schemas.microsoft.com/office/drawing/2014/main" id="{99FB6DC4-7B07-9748-ADB5-2728945E0D66}"/>
                  </a:ext>
                </a:extLst>
              </p:cNvPr>
              <p:cNvSpPr/>
              <p:nvPr/>
            </p:nvSpPr>
            <p:spPr>
              <a:xfrm>
                <a:off x="3039650" y="3454670"/>
                <a:ext cx="30772" cy="139700"/>
              </a:xfrm>
              <a:custGeom>
                <a:avLst/>
                <a:gdLst>
                  <a:gd name="connsiteX0" fmla="*/ 25712 w 30772"/>
                  <a:gd name="connsiteY0" fmla="*/ 139700 h 139700"/>
                  <a:gd name="connsiteX1" fmla="*/ 28887 w 30772"/>
                  <a:gd name="connsiteY1" fmla="*/ 76200 h 139700"/>
                  <a:gd name="connsiteX2" fmla="*/ 312 w 30772"/>
                  <a:gd name="connsiteY2" fmla="*/ 22225 h 139700"/>
                  <a:gd name="connsiteX3" fmla="*/ 16187 w 30772"/>
                  <a:gd name="connsiteY3" fmla="*/ 0 h 139700"/>
                </a:gdLst>
                <a:ahLst/>
                <a:cxnLst>
                  <a:cxn ang="0">
                    <a:pos x="connsiteX0" y="connsiteY0"/>
                  </a:cxn>
                  <a:cxn ang="0">
                    <a:pos x="connsiteX1" y="connsiteY1"/>
                  </a:cxn>
                  <a:cxn ang="0">
                    <a:pos x="connsiteX2" y="connsiteY2"/>
                  </a:cxn>
                  <a:cxn ang="0">
                    <a:pos x="connsiteX3" y="connsiteY3"/>
                  </a:cxn>
                </a:cxnLst>
                <a:rect l="l" t="t" r="r" b="b"/>
                <a:pathLst>
                  <a:path w="30772" h="139700">
                    <a:moveTo>
                      <a:pt x="25712" y="139700"/>
                    </a:moveTo>
                    <a:cubicBezTo>
                      <a:pt x="29416" y="117739"/>
                      <a:pt x="33120" y="95779"/>
                      <a:pt x="28887" y="76200"/>
                    </a:cubicBezTo>
                    <a:cubicBezTo>
                      <a:pt x="24654" y="56621"/>
                      <a:pt x="2429" y="34925"/>
                      <a:pt x="312" y="22225"/>
                    </a:cubicBezTo>
                    <a:cubicBezTo>
                      <a:pt x="-1805" y="9525"/>
                      <a:pt x="7191" y="4762"/>
                      <a:pt x="16187"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4" name="Freeform 313">
                <a:extLst>
                  <a:ext uri="{FF2B5EF4-FFF2-40B4-BE49-F238E27FC236}">
                    <a16:creationId xmlns:a16="http://schemas.microsoft.com/office/drawing/2014/main" id="{726DA3A6-4AB4-B94E-A89A-419F0C5F7FFE}"/>
                  </a:ext>
                </a:extLst>
              </p:cNvPr>
              <p:cNvSpPr/>
              <p:nvPr/>
            </p:nvSpPr>
            <p:spPr>
              <a:xfrm>
                <a:off x="2865022" y="3543299"/>
                <a:ext cx="114300" cy="101600"/>
              </a:xfrm>
              <a:custGeom>
                <a:avLst/>
                <a:gdLst>
                  <a:gd name="connsiteX0" fmla="*/ 114300 w 114300"/>
                  <a:gd name="connsiteY0" fmla="*/ 101600 h 101600"/>
                  <a:gd name="connsiteX1" fmla="*/ 69850 w 114300"/>
                  <a:gd name="connsiteY1" fmla="*/ 19050 h 101600"/>
                  <a:gd name="connsiteX2" fmla="*/ 0 w 114300"/>
                  <a:gd name="connsiteY2" fmla="*/ 0 h 101600"/>
                </a:gdLst>
                <a:ahLst/>
                <a:cxnLst>
                  <a:cxn ang="0">
                    <a:pos x="connsiteX0" y="connsiteY0"/>
                  </a:cxn>
                  <a:cxn ang="0">
                    <a:pos x="connsiteX1" y="connsiteY1"/>
                  </a:cxn>
                  <a:cxn ang="0">
                    <a:pos x="connsiteX2" y="connsiteY2"/>
                  </a:cxn>
                </a:cxnLst>
                <a:rect l="l" t="t" r="r" b="b"/>
                <a:pathLst>
                  <a:path w="114300" h="101600">
                    <a:moveTo>
                      <a:pt x="114300" y="101600"/>
                    </a:moveTo>
                    <a:cubicBezTo>
                      <a:pt x="101600" y="68791"/>
                      <a:pt x="88900" y="35983"/>
                      <a:pt x="69850" y="19050"/>
                    </a:cubicBezTo>
                    <a:cubicBezTo>
                      <a:pt x="50800" y="2117"/>
                      <a:pt x="25400" y="1058"/>
                      <a:pt x="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5" name="Freeform 314">
                <a:extLst>
                  <a:ext uri="{FF2B5EF4-FFF2-40B4-BE49-F238E27FC236}">
                    <a16:creationId xmlns:a16="http://schemas.microsoft.com/office/drawing/2014/main" id="{81683E7C-823E-B24D-BE77-6CB478F134D1}"/>
                  </a:ext>
                </a:extLst>
              </p:cNvPr>
              <p:cNvSpPr/>
              <p:nvPr/>
            </p:nvSpPr>
            <p:spPr>
              <a:xfrm>
                <a:off x="2752725" y="3625850"/>
                <a:ext cx="165100" cy="117475"/>
              </a:xfrm>
              <a:custGeom>
                <a:avLst/>
                <a:gdLst>
                  <a:gd name="connsiteX0" fmla="*/ 165100 w 165100"/>
                  <a:gd name="connsiteY0" fmla="*/ 117475 h 117475"/>
                  <a:gd name="connsiteX1" fmla="*/ 85725 w 165100"/>
                  <a:gd name="connsiteY1" fmla="*/ 107950 h 117475"/>
                  <a:gd name="connsiteX2" fmla="*/ 15875 w 165100"/>
                  <a:gd name="connsiteY2" fmla="*/ 76200 h 117475"/>
                  <a:gd name="connsiteX3" fmla="*/ 34925 w 165100"/>
                  <a:gd name="connsiteY3" fmla="*/ 31750 h 117475"/>
                  <a:gd name="connsiteX4" fmla="*/ 0 w 165100"/>
                  <a:gd name="connsiteY4" fmla="*/ 0 h 117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 h="117475">
                    <a:moveTo>
                      <a:pt x="165100" y="117475"/>
                    </a:moveTo>
                    <a:cubicBezTo>
                      <a:pt x="137848" y="116152"/>
                      <a:pt x="110596" y="114829"/>
                      <a:pt x="85725" y="107950"/>
                    </a:cubicBezTo>
                    <a:cubicBezTo>
                      <a:pt x="60854" y="101071"/>
                      <a:pt x="24342" y="88900"/>
                      <a:pt x="15875" y="76200"/>
                    </a:cubicBezTo>
                    <a:cubicBezTo>
                      <a:pt x="7408" y="63500"/>
                      <a:pt x="37571" y="44450"/>
                      <a:pt x="34925" y="31750"/>
                    </a:cubicBezTo>
                    <a:cubicBezTo>
                      <a:pt x="32279" y="19050"/>
                      <a:pt x="16139" y="9525"/>
                      <a:pt x="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6" name="Freeform 315">
                <a:extLst>
                  <a:ext uri="{FF2B5EF4-FFF2-40B4-BE49-F238E27FC236}">
                    <a16:creationId xmlns:a16="http://schemas.microsoft.com/office/drawing/2014/main" id="{4F571F1A-80ED-BF4D-8FCC-88DDD348456A}"/>
                  </a:ext>
                </a:extLst>
              </p:cNvPr>
              <p:cNvSpPr/>
              <p:nvPr/>
            </p:nvSpPr>
            <p:spPr>
              <a:xfrm>
                <a:off x="2687369" y="3825877"/>
                <a:ext cx="238125" cy="76210"/>
              </a:xfrm>
              <a:custGeom>
                <a:avLst/>
                <a:gdLst>
                  <a:gd name="connsiteX0" fmla="*/ 238125 w 238125"/>
                  <a:gd name="connsiteY0" fmla="*/ 38100 h 76210"/>
                  <a:gd name="connsiteX1" fmla="*/ 111125 w 238125"/>
                  <a:gd name="connsiteY1" fmla="*/ 76200 h 76210"/>
                  <a:gd name="connsiteX2" fmla="*/ 85725 w 238125"/>
                  <a:gd name="connsiteY2" fmla="*/ 34925 h 76210"/>
                  <a:gd name="connsiteX3" fmla="*/ 60325 w 238125"/>
                  <a:gd name="connsiteY3" fmla="*/ 6350 h 76210"/>
                  <a:gd name="connsiteX4" fmla="*/ 0 w 238125"/>
                  <a:gd name="connsiteY4" fmla="*/ 0 h 76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125" h="76210">
                    <a:moveTo>
                      <a:pt x="238125" y="38100"/>
                    </a:moveTo>
                    <a:cubicBezTo>
                      <a:pt x="187325" y="57414"/>
                      <a:pt x="136525" y="76729"/>
                      <a:pt x="111125" y="76200"/>
                    </a:cubicBezTo>
                    <a:cubicBezTo>
                      <a:pt x="85725" y="75671"/>
                      <a:pt x="94192" y="46567"/>
                      <a:pt x="85725" y="34925"/>
                    </a:cubicBezTo>
                    <a:cubicBezTo>
                      <a:pt x="77258" y="23283"/>
                      <a:pt x="74612" y="12171"/>
                      <a:pt x="60325" y="6350"/>
                    </a:cubicBezTo>
                    <a:cubicBezTo>
                      <a:pt x="46038" y="529"/>
                      <a:pt x="23019" y="264"/>
                      <a:pt x="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278" name="Oval 277">
              <a:extLst>
                <a:ext uri="{FF2B5EF4-FFF2-40B4-BE49-F238E27FC236}">
                  <a16:creationId xmlns:a16="http://schemas.microsoft.com/office/drawing/2014/main" id="{DFFDB010-B0B4-6A4D-B069-33F0D560CC64}"/>
                </a:ext>
              </a:extLst>
            </p:cNvPr>
            <p:cNvSpPr/>
            <p:nvPr/>
          </p:nvSpPr>
          <p:spPr>
            <a:xfrm>
              <a:off x="1806233" y="4189541"/>
              <a:ext cx="41932" cy="47287"/>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79" name="Oval 278">
              <a:extLst>
                <a:ext uri="{FF2B5EF4-FFF2-40B4-BE49-F238E27FC236}">
                  <a16:creationId xmlns:a16="http://schemas.microsoft.com/office/drawing/2014/main" id="{870F8CA5-CAF3-464C-8D03-EA7625600309}"/>
                </a:ext>
              </a:extLst>
            </p:cNvPr>
            <p:cNvSpPr/>
            <p:nvPr/>
          </p:nvSpPr>
          <p:spPr>
            <a:xfrm>
              <a:off x="1840158" y="4142254"/>
              <a:ext cx="59702" cy="65415"/>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80" name="Rounded Rectangle 279">
              <a:extLst>
                <a:ext uri="{FF2B5EF4-FFF2-40B4-BE49-F238E27FC236}">
                  <a16:creationId xmlns:a16="http://schemas.microsoft.com/office/drawing/2014/main" id="{41CAD46C-2CCA-9C4B-8552-445E523AFE3F}"/>
                </a:ext>
              </a:extLst>
            </p:cNvPr>
            <p:cNvSpPr/>
            <p:nvPr/>
          </p:nvSpPr>
          <p:spPr>
            <a:xfrm rot="10800000">
              <a:off x="1836403" y="4420570"/>
              <a:ext cx="241358" cy="119898"/>
            </a:xfrm>
            <a:prstGeom prst="roundRect">
              <a:avLst>
                <a:gd name="adj" fmla="val 50000"/>
              </a:avLst>
            </a:prstGeom>
            <a:solidFill>
              <a:schemeClr val="tx1"/>
            </a:solidFill>
            <a:ln w="22225"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81" name="Freeform 280">
              <a:extLst>
                <a:ext uri="{FF2B5EF4-FFF2-40B4-BE49-F238E27FC236}">
                  <a16:creationId xmlns:a16="http://schemas.microsoft.com/office/drawing/2014/main" id="{2C92C513-DD88-A34F-8BF1-28062EB4232B}"/>
                </a:ext>
              </a:extLst>
            </p:cNvPr>
            <p:cNvSpPr/>
            <p:nvPr/>
          </p:nvSpPr>
          <p:spPr>
            <a:xfrm>
              <a:off x="1670050" y="4450815"/>
              <a:ext cx="155575" cy="51339"/>
            </a:xfrm>
            <a:custGeom>
              <a:avLst/>
              <a:gdLst>
                <a:gd name="connsiteX0" fmla="*/ 155575 w 155575"/>
                <a:gd name="connsiteY0" fmla="*/ 32285 h 51339"/>
                <a:gd name="connsiteX1" fmla="*/ 114300 w 155575"/>
                <a:gd name="connsiteY1" fmla="*/ 3710 h 51339"/>
                <a:gd name="connsiteX2" fmla="*/ 82550 w 155575"/>
                <a:gd name="connsiteY2" fmla="*/ 51335 h 51339"/>
                <a:gd name="connsiteX3" fmla="*/ 50800 w 155575"/>
                <a:gd name="connsiteY3" fmla="*/ 535 h 51339"/>
                <a:gd name="connsiteX4" fmla="*/ 0 w 155575"/>
                <a:gd name="connsiteY4" fmla="*/ 29110 h 51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575" h="51339">
                  <a:moveTo>
                    <a:pt x="155575" y="32285"/>
                  </a:moveTo>
                  <a:cubicBezTo>
                    <a:pt x="141023" y="16410"/>
                    <a:pt x="126471" y="535"/>
                    <a:pt x="114300" y="3710"/>
                  </a:cubicBezTo>
                  <a:cubicBezTo>
                    <a:pt x="102129" y="6885"/>
                    <a:pt x="93133" y="51864"/>
                    <a:pt x="82550" y="51335"/>
                  </a:cubicBezTo>
                  <a:cubicBezTo>
                    <a:pt x="71967" y="50806"/>
                    <a:pt x="64558" y="4239"/>
                    <a:pt x="50800" y="535"/>
                  </a:cubicBezTo>
                  <a:cubicBezTo>
                    <a:pt x="37042" y="-3169"/>
                    <a:pt x="18521" y="12970"/>
                    <a:pt x="0" y="29110"/>
                  </a:cubicBezTo>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82" name="Oval 281">
              <a:extLst>
                <a:ext uri="{FF2B5EF4-FFF2-40B4-BE49-F238E27FC236}">
                  <a16:creationId xmlns:a16="http://schemas.microsoft.com/office/drawing/2014/main" id="{FD1AFAF3-E056-064D-B322-852E6192B799}"/>
                </a:ext>
              </a:extLst>
            </p:cNvPr>
            <p:cNvSpPr/>
            <p:nvPr/>
          </p:nvSpPr>
          <p:spPr>
            <a:xfrm rot="4041249">
              <a:off x="1877080" y="4437260"/>
              <a:ext cx="71634" cy="78447"/>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83" name="Oval 282">
              <a:extLst>
                <a:ext uri="{FF2B5EF4-FFF2-40B4-BE49-F238E27FC236}">
                  <a16:creationId xmlns:a16="http://schemas.microsoft.com/office/drawing/2014/main" id="{C4DD1EEC-0AC2-0345-B5A6-AA5507E1E013}"/>
                </a:ext>
              </a:extLst>
            </p:cNvPr>
            <p:cNvSpPr/>
            <p:nvPr/>
          </p:nvSpPr>
          <p:spPr>
            <a:xfrm rot="4041249">
              <a:off x="1956103" y="4445663"/>
              <a:ext cx="41932" cy="45778"/>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84" name="Oval 283">
              <a:extLst>
                <a:ext uri="{FF2B5EF4-FFF2-40B4-BE49-F238E27FC236}">
                  <a16:creationId xmlns:a16="http://schemas.microsoft.com/office/drawing/2014/main" id="{DDF868C2-4279-474B-827C-73E20692AAB8}"/>
                </a:ext>
              </a:extLst>
            </p:cNvPr>
            <p:cNvSpPr/>
            <p:nvPr/>
          </p:nvSpPr>
          <p:spPr>
            <a:xfrm>
              <a:off x="2189817" y="4430040"/>
              <a:ext cx="168275" cy="163318"/>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cxnSp>
          <p:nvCxnSpPr>
            <p:cNvPr id="285" name="Straight Connector 284">
              <a:extLst>
                <a:ext uri="{FF2B5EF4-FFF2-40B4-BE49-F238E27FC236}">
                  <a16:creationId xmlns:a16="http://schemas.microsoft.com/office/drawing/2014/main" id="{2C8E6145-2469-9847-B2CC-05348D26DC12}"/>
                </a:ext>
              </a:extLst>
            </p:cNvPr>
            <p:cNvCxnSpPr>
              <a:stCxn id="284" idx="0"/>
            </p:cNvCxnSpPr>
            <p:nvPr/>
          </p:nvCxnSpPr>
          <p:spPr>
            <a:xfrm flipV="1">
              <a:off x="2273955" y="4381500"/>
              <a:ext cx="3199" cy="4854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286" name="Oval 285">
              <a:extLst>
                <a:ext uri="{FF2B5EF4-FFF2-40B4-BE49-F238E27FC236}">
                  <a16:creationId xmlns:a16="http://schemas.microsoft.com/office/drawing/2014/main" id="{A1829379-D6EA-2D49-8781-E47ECBA36F72}"/>
                </a:ext>
              </a:extLst>
            </p:cNvPr>
            <p:cNvSpPr/>
            <p:nvPr/>
          </p:nvSpPr>
          <p:spPr>
            <a:xfrm>
              <a:off x="2257457" y="4337948"/>
              <a:ext cx="45719" cy="45719"/>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287" name="Straight Connector 286">
              <a:extLst>
                <a:ext uri="{FF2B5EF4-FFF2-40B4-BE49-F238E27FC236}">
                  <a16:creationId xmlns:a16="http://schemas.microsoft.com/office/drawing/2014/main" id="{2CEFE868-4430-CE41-B8C0-D383C19DA953}"/>
                </a:ext>
              </a:extLst>
            </p:cNvPr>
            <p:cNvCxnSpPr>
              <a:endCxn id="284" idx="1"/>
            </p:cNvCxnSpPr>
            <p:nvPr/>
          </p:nvCxnSpPr>
          <p:spPr>
            <a:xfrm>
              <a:off x="2202357" y="4427219"/>
              <a:ext cx="12103" cy="2673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288" name="Oval 287">
              <a:extLst>
                <a:ext uri="{FF2B5EF4-FFF2-40B4-BE49-F238E27FC236}">
                  <a16:creationId xmlns:a16="http://schemas.microsoft.com/office/drawing/2014/main" id="{304480EB-FD27-1D43-A2E3-0FC457539FE1}"/>
                </a:ext>
              </a:extLst>
            </p:cNvPr>
            <p:cNvSpPr/>
            <p:nvPr/>
          </p:nvSpPr>
          <p:spPr>
            <a:xfrm>
              <a:off x="2168071" y="4381524"/>
              <a:ext cx="45719" cy="45719"/>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89" name="Oval 288">
              <a:extLst>
                <a:ext uri="{FF2B5EF4-FFF2-40B4-BE49-F238E27FC236}">
                  <a16:creationId xmlns:a16="http://schemas.microsoft.com/office/drawing/2014/main" id="{53541F02-0B6E-714B-B655-39B48E9EE130}"/>
                </a:ext>
              </a:extLst>
            </p:cNvPr>
            <p:cNvSpPr/>
            <p:nvPr/>
          </p:nvSpPr>
          <p:spPr>
            <a:xfrm>
              <a:off x="2360901" y="4367462"/>
              <a:ext cx="45719" cy="45719"/>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290" name="Straight Connector 289">
              <a:extLst>
                <a:ext uri="{FF2B5EF4-FFF2-40B4-BE49-F238E27FC236}">
                  <a16:creationId xmlns:a16="http://schemas.microsoft.com/office/drawing/2014/main" id="{1DDD92D9-67D7-CC4F-968C-F2B8ED641C3B}"/>
                </a:ext>
              </a:extLst>
            </p:cNvPr>
            <p:cNvCxnSpPr/>
            <p:nvPr/>
          </p:nvCxnSpPr>
          <p:spPr>
            <a:xfrm flipV="1">
              <a:off x="2321067" y="4396322"/>
              <a:ext cx="54328" cy="4849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291" name="Oval 290">
              <a:extLst>
                <a:ext uri="{FF2B5EF4-FFF2-40B4-BE49-F238E27FC236}">
                  <a16:creationId xmlns:a16="http://schemas.microsoft.com/office/drawing/2014/main" id="{E3B7B358-E46C-7E4A-80F9-523EFE37DE94}"/>
                </a:ext>
              </a:extLst>
            </p:cNvPr>
            <p:cNvSpPr/>
            <p:nvPr/>
          </p:nvSpPr>
          <p:spPr>
            <a:xfrm flipH="1">
              <a:off x="2106694" y="4476656"/>
              <a:ext cx="45719" cy="45719"/>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292" name="Straight Connector 291">
              <a:extLst>
                <a:ext uri="{FF2B5EF4-FFF2-40B4-BE49-F238E27FC236}">
                  <a16:creationId xmlns:a16="http://schemas.microsoft.com/office/drawing/2014/main" id="{29FD63EE-0694-2749-BE47-F00582F205A0}"/>
                </a:ext>
              </a:extLst>
            </p:cNvPr>
            <p:cNvCxnSpPr>
              <a:endCxn id="284" idx="2"/>
            </p:cNvCxnSpPr>
            <p:nvPr/>
          </p:nvCxnSpPr>
          <p:spPr>
            <a:xfrm>
              <a:off x="2132827" y="4495509"/>
              <a:ext cx="56990" cy="1619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3" name="Straight Connector 292">
              <a:extLst>
                <a:ext uri="{FF2B5EF4-FFF2-40B4-BE49-F238E27FC236}">
                  <a16:creationId xmlns:a16="http://schemas.microsoft.com/office/drawing/2014/main" id="{8BE75C48-DCCB-1D46-AE32-CD555B4B08BF}"/>
                </a:ext>
              </a:extLst>
            </p:cNvPr>
            <p:cNvCxnSpPr/>
            <p:nvPr/>
          </p:nvCxnSpPr>
          <p:spPr>
            <a:xfrm flipV="1">
              <a:off x="2179282" y="4499275"/>
              <a:ext cx="105348" cy="9408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294" name="Oval 293">
              <a:extLst>
                <a:ext uri="{FF2B5EF4-FFF2-40B4-BE49-F238E27FC236}">
                  <a16:creationId xmlns:a16="http://schemas.microsoft.com/office/drawing/2014/main" id="{67AF2C62-BB6A-C44A-816D-A7394CE5295E}"/>
                </a:ext>
              </a:extLst>
            </p:cNvPr>
            <p:cNvSpPr/>
            <p:nvPr/>
          </p:nvSpPr>
          <p:spPr>
            <a:xfrm flipH="1">
              <a:off x="2143225" y="4579040"/>
              <a:ext cx="45719" cy="45719"/>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295" name="Straight Connector 294">
              <a:extLst>
                <a:ext uri="{FF2B5EF4-FFF2-40B4-BE49-F238E27FC236}">
                  <a16:creationId xmlns:a16="http://schemas.microsoft.com/office/drawing/2014/main" id="{EA02B7C5-1F53-874A-973E-775F5BA7CCEA}"/>
                </a:ext>
              </a:extLst>
            </p:cNvPr>
            <p:cNvCxnSpPr/>
            <p:nvPr/>
          </p:nvCxnSpPr>
          <p:spPr>
            <a:xfrm flipV="1">
              <a:off x="2239393" y="4550189"/>
              <a:ext cx="27100" cy="11296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296" name="Oval 295">
              <a:extLst>
                <a:ext uri="{FF2B5EF4-FFF2-40B4-BE49-F238E27FC236}">
                  <a16:creationId xmlns:a16="http://schemas.microsoft.com/office/drawing/2014/main" id="{708E150E-A0B0-344A-B0EC-4223F32A25F3}"/>
                </a:ext>
              </a:extLst>
            </p:cNvPr>
            <p:cNvSpPr/>
            <p:nvPr/>
          </p:nvSpPr>
          <p:spPr>
            <a:xfrm rot="4041249">
              <a:off x="2222127" y="4504362"/>
              <a:ext cx="69523" cy="72653"/>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97" name="Oval 296">
              <a:extLst>
                <a:ext uri="{FF2B5EF4-FFF2-40B4-BE49-F238E27FC236}">
                  <a16:creationId xmlns:a16="http://schemas.microsoft.com/office/drawing/2014/main" id="{54E6AC21-0C7F-094C-A4ED-6F11914C73A1}"/>
                </a:ext>
              </a:extLst>
            </p:cNvPr>
            <p:cNvSpPr/>
            <p:nvPr/>
          </p:nvSpPr>
          <p:spPr>
            <a:xfrm rot="4041249">
              <a:off x="2268934" y="4470892"/>
              <a:ext cx="41932" cy="45778"/>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98" name="Oval 297">
              <a:extLst>
                <a:ext uri="{FF2B5EF4-FFF2-40B4-BE49-F238E27FC236}">
                  <a16:creationId xmlns:a16="http://schemas.microsoft.com/office/drawing/2014/main" id="{7B850E83-CC4A-1145-B11E-9A9E08088E6E}"/>
                </a:ext>
              </a:extLst>
            </p:cNvPr>
            <p:cNvSpPr/>
            <p:nvPr/>
          </p:nvSpPr>
          <p:spPr>
            <a:xfrm rot="4041249">
              <a:off x="2291726" y="4510642"/>
              <a:ext cx="45719" cy="45719"/>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320" name="TextBox 319">
            <a:extLst>
              <a:ext uri="{FF2B5EF4-FFF2-40B4-BE49-F238E27FC236}">
                <a16:creationId xmlns:a16="http://schemas.microsoft.com/office/drawing/2014/main" id="{1A154485-177F-164F-B7EC-AEAC78684E93}"/>
              </a:ext>
            </a:extLst>
          </p:cNvPr>
          <p:cNvSpPr txBox="1"/>
          <p:nvPr/>
        </p:nvSpPr>
        <p:spPr>
          <a:xfrm>
            <a:off x="9699956" y="1464996"/>
            <a:ext cx="1893467" cy="707886"/>
          </a:xfrm>
          <a:prstGeom prst="rect">
            <a:avLst/>
          </a:prstGeom>
          <a:noFill/>
        </p:spPr>
        <p:txBody>
          <a:bodyPr wrap="none" rtlCol="0">
            <a:spAutoFit/>
          </a:bodyPr>
          <a:lstStyle/>
          <a:p>
            <a:pPr algn="ctr"/>
            <a:r>
              <a:rPr lang="en-GB" sz="2000" dirty="0">
                <a:latin typeface="Arial" panose="020B0604020202020204" pitchFamily="34" charset="0"/>
                <a:cs typeface="Arial" panose="020B0604020202020204" pitchFamily="34" charset="0"/>
              </a:rPr>
              <a:t>Metabolites</a:t>
            </a:r>
          </a:p>
          <a:p>
            <a:pPr algn="ctr"/>
            <a:r>
              <a:rPr lang="en-GB" sz="2000" b="1" dirty="0">
                <a:latin typeface="Arial" panose="020B0604020202020204" pitchFamily="34" charset="0"/>
                <a:cs typeface="Arial" panose="020B0604020202020204" pitchFamily="34" charset="0"/>
              </a:rPr>
              <a:t>Metabolomics</a:t>
            </a:r>
          </a:p>
        </p:txBody>
      </p:sp>
      <p:sp>
        <p:nvSpPr>
          <p:cNvPr id="321" name="TextBox 320">
            <a:extLst>
              <a:ext uri="{FF2B5EF4-FFF2-40B4-BE49-F238E27FC236}">
                <a16:creationId xmlns:a16="http://schemas.microsoft.com/office/drawing/2014/main" id="{8668D32C-7AA8-6B4E-AA50-7019B066B6F3}"/>
              </a:ext>
            </a:extLst>
          </p:cNvPr>
          <p:cNvSpPr txBox="1"/>
          <p:nvPr/>
        </p:nvSpPr>
        <p:spPr>
          <a:xfrm>
            <a:off x="5193125" y="1464996"/>
            <a:ext cx="1423788" cy="707886"/>
          </a:xfrm>
          <a:prstGeom prst="rect">
            <a:avLst/>
          </a:prstGeom>
          <a:noFill/>
        </p:spPr>
        <p:txBody>
          <a:bodyPr wrap="none" rtlCol="0">
            <a:spAutoFit/>
          </a:bodyPr>
          <a:lstStyle/>
          <a:p>
            <a:pPr algn="ctr"/>
            <a:r>
              <a:rPr lang="en-GB" sz="2000" dirty="0">
                <a:latin typeface="Arial" panose="020B0604020202020204" pitchFamily="34" charset="0"/>
                <a:cs typeface="Arial" panose="020B0604020202020204" pitchFamily="34" charset="0"/>
              </a:rPr>
              <a:t>DNA</a:t>
            </a:r>
          </a:p>
          <a:p>
            <a:pPr algn="ctr"/>
            <a:r>
              <a:rPr lang="en-GB" sz="2000" b="1" dirty="0">
                <a:latin typeface="Arial" panose="020B0604020202020204" pitchFamily="34" charset="0"/>
                <a:cs typeface="Arial" panose="020B0604020202020204" pitchFamily="34" charset="0"/>
              </a:rPr>
              <a:t>Genomics</a:t>
            </a:r>
          </a:p>
        </p:txBody>
      </p:sp>
      <p:sp>
        <p:nvSpPr>
          <p:cNvPr id="322" name="TextBox 321">
            <a:extLst>
              <a:ext uri="{FF2B5EF4-FFF2-40B4-BE49-F238E27FC236}">
                <a16:creationId xmlns:a16="http://schemas.microsoft.com/office/drawing/2014/main" id="{B9CEA014-10C9-7848-BF33-76F05E231E10}"/>
              </a:ext>
            </a:extLst>
          </p:cNvPr>
          <p:cNvSpPr txBox="1"/>
          <p:nvPr/>
        </p:nvSpPr>
        <p:spPr>
          <a:xfrm>
            <a:off x="4466988" y="3221289"/>
            <a:ext cx="2164632" cy="707886"/>
          </a:xfrm>
          <a:prstGeom prst="rect">
            <a:avLst/>
          </a:prstGeom>
          <a:noFill/>
        </p:spPr>
        <p:txBody>
          <a:bodyPr wrap="none" rtlCol="0">
            <a:spAutoFit/>
          </a:bodyPr>
          <a:lstStyle/>
          <a:p>
            <a:pPr algn="ctr"/>
            <a:r>
              <a:rPr lang="en-GB" sz="2000" dirty="0">
                <a:latin typeface="Arial" panose="020B0604020202020204" pitchFamily="34" charset="0"/>
                <a:cs typeface="Arial" panose="020B0604020202020204" pitchFamily="34" charset="0"/>
              </a:rPr>
              <a:t>RNA</a:t>
            </a:r>
          </a:p>
          <a:p>
            <a:pPr algn="ctr"/>
            <a:r>
              <a:rPr lang="en-GB" sz="2000" b="1" dirty="0">
                <a:latin typeface="Arial" panose="020B0604020202020204" pitchFamily="34" charset="0"/>
                <a:cs typeface="Arial" panose="020B0604020202020204" pitchFamily="34" charset="0"/>
              </a:rPr>
              <a:t>Transcriptomics</a:t>
            </a:r>
          </a:p>
        </p:txBody>
      </p:sp>
      <p:sp>
        <p:nvSpPr>
          <p:cNvPr id="323" name="TextBox 322">
            <a:extLst>
              <a:ext uri="{FF2B5EF4-FFF2-40B4-BE49-F238E27FC236}">
                <a16:creationId xmlns:a16="http://schemas.microsoft.com/office/drawing/2014/main" id="{4E098AAC-03F1-CA4F-919C-68E69D185D71}"/>
              </a:ext>
            </a:extLst>
          </p:cNvPr>
          <p:cNvSpPr txBox="1"/>
          <p:nvPr/>
        </p:nvSpPr>
        <p:spPr>
          <a:xfrm>
            <a:off x="5005082" y="5030925"/>
            <a:ext cx="1580882" cy="707886"/>
          </a:xfrm>
          <a:prstGeom prst="rect">
            <a:avLst/>
          </a:prstGeom>
          <a:noFill/>
        </p:spPr>
        <p:txBody>
          <a:bodyPr wrap="none" rtlCol="0">
            <a:spAutoFit/>
          </a:bodyPr>
          <a:lstStyle/>
          <a:p>
            <a:pPr algn="ctr"/>
            <a:r>
              <a:rPr lang="en-GB" sz="2000" dirty="0">
                <a:latin typeface="Arial" panose="020B0604020202020204" pitchFamily="34" charset="0"/>
                <a:cs typeface="Arial" panose="020B0604020202020204" pitchFamily="34" charset="0"/>
              </a:rPr>
              <a:t>Proteins</a:t>
            </a:r>
          </a:p>
          <a:p>
            <a:pPr algn="ctr"/>
            <a:r>
              <a:rPr lang="en-GB" sz="2000" b="1" dirty="0">
                <a:latin typeface="Arial" panose="020B0604020202020204" pitchFamily="34" charset="0"/>
                <a:cs typeface="Arial" panose="020B0604020202020204" pitchFamily="34" charset="0"/>
              </a:rPr>
              <a:t>Proteomics</a:t>
            </a:r>
          </a:p>
        </p:txBody>
      </p:sp>
      <p:sp>
        <p:nvSpPr>
          <p:cNvPr id="324" name="TextBox 323">
            <a:extLst>
              <a:ext uri="{FF2B5EF4-FFF2-40B4-BE49-F238E27FC236}">
                <a16:creationId xmlns:a16="http://schemas.microsoft.com/office/drawing/2014/main" id="{5529EEB4-91E9-FB48-B933-9924BD0832F8}"/>
              </a:ext>
            </a:extLst>
          </p:cNvPr>
          <p:cNvSpPr txBox="1"/>
          <p:nvPr/>
        </p:nvSpPr>
        <p:spPr>
          <a:xfrm>
            <a:off x="9718331" y="4822974"/>
            <a:ext cx="1965603" cy="707886"/>
          </a:xfrm>
          <a:prstGeom prst="rect">
            <a:avLst/>
          </a:prstGeom>
          <a:noFill/>
        </p:spPr>
        <p:txBody>
          <a:bodyPr wrap="none" rtlCol="0">
            <a:spAutoFit/>
          </a:bodyPr>
          <a:lstStyle/>
          <a:p>
            <a:pPr algn="ctr"/>
            <a:r>
              <a:rPr lang="en-GB" sz="2000" dirty="0">
                <a:latin typeface="Arial" panose="020B0604020202020204" pitchFamily="34" charset="0"/>
                <a:cs typeface="Arial" panose="020B0604020202020204" pitchFamily="34" charset="0"/>
              </a:rPr>
              <a:t>Microbiome</a:t>
            </a:r>
          </a:p>
          <a:p>
            <a:pPr algn="ctr"/>
            <a:r>
              <a:rPr lang="en-GB" sz="2000" b="1" dirty="0">
                <a:latin typeface="Arial" panose="020B0604020202020204" pitchFamily="34" charset="0"/>
                <a:cs typeface="Arial" panose="020B0604020202020204" pitchFamily="34" charset="0"/>
              </a:rPr>
              <a:t>Metagenomics</a:t>
            </a:r>
          </a:p>
        </p:txBody>
      </p:sp>
      <p:sp>
        <p:nvSpPr>
          <p:cNvPr id="2" name="Slide Number Placeholder 1">
            <a:extLst>
              <a:ext uri="{FF2B5EF4-FFF2-40B4-BE49-F238E27FC236}">
                <a16:creationId xmlns:a16="http://schemas.microsoft.com/office/drawing/2014/main" id="{437807AD-BBB1-C64D-B5A4-51ACA8FADAB7}"/>
              </a:ext>
            </a:extLst>
          </p:cNvPr>
          <p:cNvSpPr>
            <a:spLocks noGrp="1"/>
          </p:cNvSpPr>
          <p:nvPr>
            <p:ph type="sldNum" sz="quarter" idx="4294967295"/>
          </p:nvPr>
        </p:nvSpPr>
        <p:spPr>
          <a:xfrm>
            <a:off x="11387138" y="6364288"/>
            <a:ext cx="804862" cy="365125"/>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E8ABE20-C898-CC4F-B3BB-B9D1C5E7B4B4}" type="slidenum">
              <a:rPr lang="en-US" smtClean="0"/>
              <a:pPr/>
              <a:t>5</a:t>
            </a:fld>
            <a:endParaRPr lang="en-US"/>
          </a:p>
        </p:txBody>
      </p:sp>
    </p:spTree>
    <p:extLst>
      <p:ext uri="{BB962C8B-B14F-4D97-AF65-F5344CB8AC3E}">
        <p14:creationId xmlns:p14="http://schemas.microsoft.com/office/powerpoint/2010/main" val="3062813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500" fill="hold"/>
                                        <p:tgtEl>
                                          <p:spTgt spid="111"/>
                                        </p:tgtEl>
                                      </p:cBhvr>
                                      <p:by x="150000" y="150000"/>
                                    </p:animScale>
                                  </p:childTnLst>
                                </p:cTn>
                              </p:par>
                            </p:childTnLst>
                          </p:cTn>
                        </p:par>
                        <p:par>
                          <p:cTn id="7" fill="hold">
                            <p:stCondLst>
                              <p:cond delay="500"/>
                            </p:stCondLst>
                            <p:childTnLst>
                              <p:par>
                                <p:cTn id="8" presetID="1" presetClass="exit" presetSubtype="0" fill="hold" nodeType="afterEffect">
                                  <p:stCondLst>
                                    <p:cond delay="0"/>
                                  </p:stCondLst>
                                  <p:childTnLst>
                                    <p:set>
                                      <p:cBhvr>
                                        <p:cTn id="9" dur="1" fill="hold">
                                          <p:stCondLst>
                                            <p:cond delay="0"/>
                                          </p:stCondLst>
                                        </p:cTn>
                                        <p:tgtEl>
                                          <p:spTgt spid="111"/>
                                        </p:tgtEl>
                                        <p:attrNameLst>
                                          <p:attrName>style.visibility</p:attrName>
                                        </p:attrNameLst>
                                      </p:cBhvr>
                                      <p:to>
                                        <p:strVal val="hidden"/>
                                      </p:to>
                                    </p:set>
                                  </p:childTnLst>
                                </p:cTn>
                              </p:par>
                              <p:par>
                                <p:cTn id="10" presetID="1"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childTnLst>
                                </p:cTn>
                              </p:par>
                              <p:par>
                                <p:cTn id="12" presetID="0" presetClass="path" presetSubtype="0" accel="50000" decel="50000" fill="hold" nodeType="withEffect">
                                  <p:stCondLst>
                                    <p:cond delay="0"/>
                                  </p:stCondLst>
                                  <p:childTnLst>
                                    <p:animMotion origin="layout" path="M -0.48151 0.09792 L 0.00117 0 " pathEditMode="relative" rAng="0" ptsTypes="AA">
                                      <p:cBhvr>
                                        <p:cTn id="13" dur="2000" fill="hold"/>
                                        <p:tgtEl>
                                          <p:spTgt spid="9"/>
                                        </p:tgtEl>
                                        <p:attrNameLst>
                                          <p:attrName>ppt_x</p:attrName>
                                          <p:attrName>ppt_y</p:attrName>
                                        </p:attrNameLst>
                                      </p:cBhvr>
                                      <p:rCtr x="24128" y="-4907"/>
                                    </p:animMotion>
                                  </p:childTnLst>
                                </p:cTn>
                              </p:par>
                            </p:childTnLst>
                          </p:cTn>
                        </p:par>
                      </p:childTnLst>
                    </p:cTn>
                  </p:par>
                  <p:par>
                    <p:cTn id="14" fill="hold">
                      <p:stCondLst>
                        <p:cond delay="indefinite"/>
                      </p:stCondLst>
                      <p:childTnLst>
                        <p:par>
                          <p:cTn id="15" fill="hold">
                            <p:stCondLst>
                              <p:cond delay="0"/>
                            </p:stCondLst>
                            <p:childTnLst>
                              <p:par>
                                <p:cTn id="16" presetID="6" presetClass="emph" presetSubtype="0" fill="hold" nodeType="clickEffect">
                                  <p:stCondLst>
                                    <p:cond delay="0"/>
                                  </p:stCondLst>
                                  <p:childTnLst>
                                    <p:animScale>
                                      <p:cBhvr>
                                        <p:cTn id="17" dur="500" fill="hold"/>
                                        <p:tgtEl>
                                          <p:spTgt spid="9"/>
                                        </p:tgtEl>
                                      </p:cBhvr>
                                      <p:by x="50000" y="50000"/>
                                    </p:animScale>
                                  </p:childTnLst>
                                </p:cTn>
                              </p:par>
                              <p:par>
                                <p:cTn id="18" presetID="42" presetClass="path" presetSubtype="0" accel="50000" decel="50000" fill="hold" nodeType="withEffect">
                                  <p:stCondLst>
                                    <p:cond delay="0"/>
                                  </p:stCondLst>
                                  <p:childTnLst>
                                    <p:animMotion origin="layout" path="M 6.25E-7 0 L -0.00104 -0.28634 " pathEditMode="relative" rAng="0" ptsTypes="AA">
                                      <p:cBhvr>
                                        <p:cTn id="19" dur="1000" fill="hold"/>
                                        <p:tgtEl>
                                          <p:spTgt spid="9"/>
                                        </p:tgtEl>
                                        <p:attrNameLst>
                                          <p:attrName>ppt_x</p:attrName>
                                          <p:attrName>ppt_y</p:attrName>
                                        </p:attrNameLst>
                                      </p:cBhvr>
                                      <p:rCtr x="-104" y="-14329"/>
                                    </p:animMotion>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nodeType="clickEffect">
                                  <p:stCondLst>
                                    <p:cond delay="0"/>
                                  </p:stCondLst>
                                  <p:childTnLst>
                                    <p:set>
                                      <p:cBhvr>
                                        <p:cTn id="23" dur="1" fill="hold">
                                          <p:stCondLst>
                                            <p:cond delay="0"/>
                                          </p:stCondLst>
                                        </p:cTn>
                                        <p:tgtEl>
                                          <p:spTgt spid="113"/>
                                        </p:tgtEl>
                                        <p:attrNameLst>
                                          <p:attrName>style.visibility</p:attrName>
                                        </p:attrNameLst>
                                      </p:cBhvr>
                                      <p:to>
                                        <p:strVal val="visible"/>
                                      </p:to>
                                    </p:set>
                                    <p:animEffect transition="in" filter="dissolve">
                                      <p:cBhvr>
                                        <p:cTn id="24" dur="500"/>
                                        <p:tgtEl>
                                          <p:spTgt spid="113"/>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112"/>
                                        </p:tgtEl>
                                        <p:attrNameLst>
                                          <p:attrName>style.visibility</p:attrName>
                                        </p:attrNameLst>
                                      </p:cBhvr>
                                      <p:to>
                                        <p:strVal val="visible"/>
                                      </p:to>
                                    </p:set>
                                    <p:animEffect transition="in" filter="dissolve">
                                      <p:cBhvr>
                                        <p:cTn id="29" dur="500"/>
                                        <p:tgtEl>
                                          <p:spTgt spid="112"/>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114"/>
                                        </p:tgtEl>
                                        <p:attrNameLst>
                                          <p:attrName>style.visibility</p:attrName>
                                        </p:attrNameLst>
                                      </p:cBhvr>
                                      <p:to>
                                        <p:strVal val="visible"/>
                                      </p:to>
                                    </p:set>
                                    <p:animEffect transition="in" filter="dissolve">
                                      <p:cBhvr>
                                        <p:cTn id="34" dur="500"/>
                                        <p:tgtEl>
                                          <p:spTgt spid="114"/>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118"/>
                                        </p:tgtEl>
                                        <p:attrNameLst>
                                          <p:attrName>style.visibility</p:attrName>
                                        </p:attrNameLst>
                                      </p:cBhvr>
                                      <p:to>
                                        <p:strVal val="visible"/>
                                      </p:to>
                                    </p:set>
                                    <p:animEffect transition="in" filter="dissolve">
                                      <p:cBhvr>
                                        <p:cTn id="39" dur="500"/>
                                        <p:tgtEl>
                                          <p:spTgt spid="118"/>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321"/>
                                        </p:tgtEl>
                                        <p:attrNameLst>
                                          <p:attrName>style.visibility</p:attrName>
                                        </p:attrNameLst>
                                      </p:cBhvr>
                                      <p:to>
                                        <p:strVal val="visible"/>
                                      </p:to>
                                    </p:set>
                                    <p:animEffect transition="in" filter="dissolve">
                                      <p:cBhvr>
                                        <p:cTn id="42" dur="500"/>
                                        <p:tgtEl>
                                          <p:spTgt spid="321"/>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254"/>
                                        </p:tgtEl>
                                        <p:attrNameLst>
                                          <p:attrName>style.visibility</p:attrName>
                                        </p:attrNameLst>
                                      </p:cBhvr>
                                      <p:to>
                                        <p:strVal val="visible"/>
                                      </p:to>
                                    </p:set>
                                    <p:animEffect transition="in" filter="dissolve">
                                      <p:cBhvr>
                                        <p:cTn id="47" dur="500"/>
                                        <p:tgtEl>
                                          <p:spTgt spid="254"/>
                                        </p:tgtEl>
                                      </p:cBhvr>
                                    </p:animEffect>
                                  </p:childTnLst>
                                </p:cTn>
                              </p:par>
                              <p:par>
                                <p:cTn id="48" presetID="9" presetClass="entr" presetSubtype="0" fill="hold" nodeType="withEffect">
                                  <p:stCondLst>
                                    <p:cond delay="0"/>
                                  </p:stCondLst>
                                  <p:childTnLst>
                                    <p:set>
                                      <p:cBhvr>
                                        <p:cTn id="49" dur="1" fill="hold">
                                          <p:stCondLst>
                                            <p:cond delay="0"/>
                                          </p:stCondLst>
                                        </p:cTn>
                                        <p:tgtEl>
                                          <p:spTgt spid="115"/>
                                        </p:tgtEl>
                                        <p:attrNameLst>
                                          <p:attrName>style.visibility</p:attrName>
                                        </p:attrNameLst>
                                      </p:cBhvr>
                                      <p:to>
                                        <p:strVal val="visible"/>
                                      </p:to>
                                    </p:set>
                                    <p:animEffect transition="in" filter="dissolve">
                                      <p:cBhvr>
                                        <p:cTn id="50" dur="500"/>
                                        <p:tgtEl>
                                          <p:spTgt spid="115"/>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322"/>
                                        </p:tgtEl>
                                        <p:attrNameLst>
                                          <p:attrName>style.visibility</p:attrName>
                                        </p:attrNameLst>
                                      </p:cBhvr>
                                      <p:to>
                                        <p:strVal val="visible"/>
                                      </p:to>
                                    </p:set>
                                    <p:animEffect transition="in" filter="dissolve">
                                      <p:cBhvr>
                                        <p:cTn id="53" dur="500"/>
                                        <p:tgtEl>
                                          <p:spTgt spid="322"/>
                                        </p:tgtEl>
                                      </p:cBhvr>
                                    </p:animEffec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nodeType="clickEffect">
                                  <p:stCondLst>
                                    <p:cond delay="0"/>
                                  </p:stCondLst>
                                  <p:childTnLst>
                                    <p:set>
                                      <p:cBhvr>
                                        <p:cTn id="57" dur="1" fill="hold">
                                          <p:stCondLst>
                                            <p:cond delay="0"/>
                                          </p:stCondLst>
                                        </p:cTn>
                                        <p:tgtEl>
                                          <p:spTgt spid="255"/>
                                        </p:tgtEl>
                                        <p:attrNameLst>
                                          <p:attrName>style.visibility</p:attrName>
                                        </p:attrNameLst>
                                      </p:cBhvr>
                                      <p:to>
                                        <p:strVal val="visible"/>
                                      </p:to>
                                    </p:set>
                                    <p:animEffect transition="in" filter="dissolve">
                                      <p:cBhvr>
                                        <p:cTn id="58" dur="500"/>
                                        <p:tgtEl>
                                          <p:spTgt spid="255"/>
                                        </p:tgtEl>
                                      </p:cBhvr>
                                    </p:animEffect>
                                  </p:childTnLst>
                                </p:cTn>
                              </p:par>
                              <p:par>
                                <p:cTn id="59" presetID="9" presetClass="entr" presetSubtype="0" fill="hold" nodeType="withEffect">
                                  <p:stCondLst>
                                    <p:cond delay="0"/>
                                  </p:stCondLst>
                                  <p:childTnLst>
                                    <p:set>
                                      <p:cBhvr>
                                        <p:cTn id="60" dur="1" fill="hold">
                                          <p:stCondLst>
                                            <p:cond delay="0"/>
                                          </p:stCondLst>
                                        </p:cTn>
                                        <p:tgtEl>
                                          <p:spTgt spid="121"/>
                                        </p:tgtEl>
                                        <p:attrNameLst>
                                          <p:attrName>style.visibility</p:attrName>
                                        </p:attrNameLst>
                                      </p:cBhvr>
                                      <p:to>
                                        <p:strVal val="visible"/>
                                      </p:to>
                                    </p:set>
                                    <p:animEffect transition="in" filter="dissolve">
                                      <p:cBhvr>
                                        <p:cTn id="61" dur="500"/>
                                        <p:tgtEl>
                                          <p:spTgt spid="121"/>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323"/>
                                        </p:tgtEl>
                                        <p:attrNameLst>
                                          <p:attrName>style.visibility</p:attrName>
                                        </p:attrNameLst>
                                      </p:cBhvr>
                                      <p:to>
                                        <p:strVal val="visible"/>
                                      </p:to>
                                    </p:set>
                                    <p:animEffect transition="in" filter="dissolve">
                                      <p:cBhvr>
                                        <p:cTn id="64" dur="500"/>
                                        <p:tgtEl>
                                          <p:spTgt spid="323"/>
                                        </p:tgtEl>
                                      </p:cBhvr>
                                    </p:animEffect>
                                  </p:childTnLst>
                                </p:cTn>
                              </p:par>
                            </p:childTnLst>
                          </p:cTn>
                        </p:par>
                      </p:childTnLst>
                    </p:cTn>
                  </p:par>
                  <p:par>
                    <p:cTn id="65" fill="hold">
                      <p:stCondLst>
                        <p:cond delay="indefinite"/>
                      </p:stCondLst>
                      <p:childTnLst>
                        <p:par>
                          <p:cTn id="66" fill="hold">
                            <p:stCondLst>
                              <p:cond delay="0"/>
                            </p:stCondLst>
                            <p:childTnLst>
                              <p:par>
                                <p:cTn id="67" presetID="9" presetClass="entr" presetSubtype="0" fill="hold" nodeType="clickEffect">
                                  <p:stCondLst>
                                    <p:cond delay="0"/>
                                  </p:stCondLst>
                                  <p:childTnLst>
                                    <p:set>
                                      <p:cBhvr>
                                        <p:cTn id="68" dur="1" fill="hold">
                                          <p:stCondLst>
                                            <p:cond delay="0"/>
                                          </p:stCondLst>
                                        </p:cTn>
                                        <p:tgtEl>
                                          <p:spTgt spid="256"/>
                                        </p:tgtEl>
                                        <p:attrNameLst>
                                          <p:attrName>style.visibility</p:attrName>
                                        </p:attrNameLst>
                                      </p:cBhvr>
                                      <p:to>
                                        <p:strVal val="visible"/>
                                      </p:to>
                                    </p:set>
                                    <p:animEffect transition="in" filter="dissolve">
                                      <p:cBhvr>
                                        <p:cTn id="69" dur="500"/>
                                        <p:tgtEl>
                                          <p:spTgt spid="256"/>
                                        </p:tgtEl>
                                      </p:cBhvr>
                                    </p:animEffect>
                                  </p:childTnLst>
                                </p:cTn>
                              </p:par>
                              <p:par>
                                <p:cTn id="70" presetID="9" presetClass="entr" presetSubtype="0" fill="hold" grpId="0" nodeType="withEffect">
                                  <p:stCondLst>
                                    <p:cond delay="0"/>
                                  </p:stCondLst>
                                  <p:childTnLst>
                                    <p:set>
                                      <p:cBhvr>
                                        <p:cTn id="71" dur="1" fill="hold">
                                          <p:stCondLst>
                                            <p:cond delay="0"/>
                                          </p:stCondLst>
                                        </p:cTn>
                                        <p:tgtEl>
                                          <p:spTgt spid="320"/>
                                        </p:tgtEl>
                                        <p:attrNameLst>
                                          <p:attrName>style.visibility</p:attrName>
                                        </p:attrNameLst>
                                      </p:cBhvr>
                                      <p:to>
                                        <p:strVal val="visible"/>
                                      </p:to>
                                    </p:set>
                                    <p:animEffect transition="in" filter="dissolve">
                                      <p:cBhvr>
                                        <p:cTn id="72" dur="500"/>
                                        <p:tgtEl>
                                          <p:spTgt spid="320"/>
                                        </p:tgtEl>
                                      </p:cBhvr>
                                    </p:animEffect>
                                  </p:childTnLst>
                                </p:cTn>
                              </p:par>
                            </p:childTnLst>
                          </p:cTn>
                        </p:par>
                      </p:childTnLst>
                    </p:cTn>
                  </p:par>
                  <p:par>
                    <p:cTn id="73" fill="hold">
                      <p:stCondLst>
                        <p:cond delay="indefinite"/>
                      </p:stCondLst>
                      <p:childTnLst>
                        <p:par>
                          <p:cTn id="74" fill="hold">
                            <p:stCondLst>
                              <p:cond delay="0"/>
                            </p:stCondLst>
                            <p:childTnLst>
                              <p:par>
                                <p:cTn id="75" presetID="9" presetClass="entr" presetSubtype="0" fill="hold" nodeType="clickEffect">
                                  <p:stCondLst>
                                    <p:cond delay="0"/>
                                  </p:stCondLst>
                                  <p:childTnLst>
                                    <p:set>
                                      <p:cBhvr>
                                        <p:cTn id="76" dur="1" fill="hold">
                                          <p:stCondLst>
                                            <p:cond delay="0"/>
                                          </p:stCondLst>
                                        </p:cTn>
                                        <p:tgtEl>
                                          <p:spTgt spid="274"/>
                                        </p:tgtEl>
                                        <p:attrNameLst>
                                          <p:attrName>style.visibility</p:attrName>
                                        </p:attrNameLst>
                                      </p:cBhvr>
                                      <p:to>
                                        <p:strVal val="visible"/>
                                      </p:to>
                                    </p:set>
                                    <p:animEffect transition="in" filter="dissolve">
                                      <p:cBhvr>
                                        <p:cTn id="77" dur="500"/>
                                        <p:tgtEl>
                                          <p:spTgt spid="274"/>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324"/>
                                        </p:tgtEl>
                                        <p:attrNameLst>
                                          <p:attrName>style.visibility</p:attrName>
                                        </p:attrNameLst>
                                      </p:cBhvr>
                                      <p:to>
                                        <p:strVal val="visible"/>
                                      </p:to>
                                    </p:set>
                                    <p:animEffect transition="in" filter="dissolve">
                                      <p:cBhvr>
                                        <p:cTn id="80" dur="500"/>
                                        <p:tgtEl>
                                          <p:spTgt spid="3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0" grpId="0"/>
      <p:bldP spid="321" grpId="0"/>
      <p:bldP spid="322" grpId="0"/>
      <p:bldP spid="323" grpId="0"/>
      <p:bldP spid="32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1770C4A-A334-D64B-99FA-2AD31987CE03}"/>
              </a:ext>
            </a:extLst>
          </p:cNvPr>
          <p:cNvPicPr>
            <a:picLocks noChangeAspect="1"/>
          </p:cNvPicPr>
          <p:nvPr/>
        </p:nvPicPr>
        <p:blipFill rotWithShape="1">
          <a:blip r:embed="rId3"/>
          <a:srcRect t="4333" b="42333"/>
          <a:stretch/>
        </p:blipFill>
        <p:spPr>
          <a:xfrm>
            <a:off x="1629325" y="2718639"/>
            <a:ext cx="2579800" cy="3620771"/>
          </a:xfrm>
          <a:prstGeom prst="rect">
            <a:avLst/>
          </a:prstGeom>
        </p:spPr>
      </p:pic>
      <p:pic>
        <p:nvPicPr>
          <p:cNvPr id="6" name="Picture 5">
            <a:extLst>
              <a:ext uri="{FF2B5EF4-FFF2-40B4-BE49-F238E27FC236}">
                <a16:creationId xmlns:a16="http://schemas.microsoft.com/office/drawing/2014/main" id="{90A71597-DF68-674F-B5DC-3226F3A861E8}"/>
              </a:ext>
            </a:extLst>
          </p:cNvPr>
          <p:cNvPicPr>
            <a:picLocks noChangeAspect="1"/>
          </p:cNvPicPr>
          <p:nvPr/>
        </p:nvPicPr>
        <p:blipFill>
          <a:blip r:embed="rId4"/>
          <a:stretch>
            <a:fillRect/>
          </a:stretch>
        </p:blipFill>
        <p:spPr>
          <a:xfrm>
            <a:off x="916921" y="818458"/>
            <a:ext cx="4348550" cy="2019396"/>
          </a:xfrm>
          <a:prstGeom prst="rect">
            <a:avLst/>
          </a:prstGeom>
        </p:spPr>
      </p:pic>
      <p:grpSp>
        <p:nvGrpSpPr>
          <p:cNvPr id="2" name="Group 1">
            <a:extLst>
              <a:ext uri="{FF2B5EF4-FFF2-40B4-BE49-F238E27FC236}">
                <a16:creationId xmlns:a16="http://schemas.microsoft.com/office/drawing/2014/main" id="{4A0E0FC7-907F-E140-B4D7-18FA952B482F}"/>
              </a:ext>
            </a:extLst>
          </p:cNvPr>
          <p:cNvGrpSpPr/>
          <p:nvPr/>
        </p:nvGrpSpPr>
        <p:grpSpPr>
          <a:xfrm>
            <a:off x="4466988" y="807704"/>
            <a:ext cx="7216946" cy="5455375"/>
            <a:chOff x="4466988" y="807704"/>
            <a:chExt cx="7216946" cy="5455375"/>
          </a:xfrm>
        </p:grpSpPr>
        <p:grpSp>
          <p:nvGrpSpPr>
            <p:cNvPr id="124" name="Group 123">
              <a:extLst>
                <a:ext uri="{FF2B5EF4-FFF2-40B4-BE49-F238E27FC236}">
                  <a16:creationId xmlns:a16="http://schemas.microsoft.com/office/drawing/2014/main" id="{8478E00C-C6AE-3446-B8B9-53EFF80CAB1B}"/>
                </a:ext>
              </a:extLst>
            </p:cNvPr>
            <p:cNvGrpSpPr/>
            <p:nvPr/>
          </p:nvGrpSpPr>
          <p:grpSpPr>
            <a:xfrm>
              <a:off x="6616913" y="3063102"/>
              <a:ext cx="1093458" cy="1104915"/>
              <a:chOff x="2213557" y="570079"/>
              <a:chExt cx="1034679" cy="1045519"/>
            </a:xfrm>
            <a:noFill/>
          </p:grpSpPr>
          <p:sp>
            <p:nvSpPr>
              <p:cNvPr id="234" name="Oval 233">
                <a:extLst>
                  <a:ext uri="{FF2B5EF4-FFF2-40B4-BE49-F238E27FC236}">
                    <a16:creationId xmlns:a16="http://schemas.microsoft.com/office/drawing/2014/main" id="{AE0113F7-F63B-B84D-B974-589A1EC1E427}"/>
                  </a:ext>
                </a:extLst>
              </p:cNvPr>
              <p:cNvSpPr/>
              <p:nvPr/>
            </p:nvSpPr>
            <p:spPr>
              <a:xfrm>
                <a:off x="2213557" y="570079"/>
                <a:ext cx="1034679" cy="1045519"/>
              </a:xfrm>
              <a:prstGeom prst="ellipse">
                <a:avLst/>
              </a:prstGeom>
              <a:grp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pic>
            <p:nvPicPr>
              <p:cNvPr id="235" name="Picture 234">
                <a:extLst>
                  <a:ext uri="{FF2B5EF4-FFF2-40B4-BE49-F238E27FC236}">
                    <a16:creationId xmlns:a16="http://schemas.microsoft.com/office/drawing/2014/main" id="{F07CE774-E2DC-D24B-BC28-F38D17C60AF5}"/>
                  </a:ext>
                </a:extLst>
              </p:cNvPr>
              <p:cNvPicPr>
                <a:picLocks noChangeAspect="1"/>
              </p:cNvPicPr>
              <p:nvPr/>
            </p:nvPicPr>
            <p:blipFill>
              <a:blip r:embed="rId5"/>
              <a:stretch>
                <a:fillRect/>
              </a:stretch>
            </p:blipFill>
            <p:spPr>
              <a:xfrm rot="16200000">
                <a:off x="2317663" y="741282"/>
                <a:ext cx="792000" cy="719999"/>
              </a:xfrm>
              <a:prstGeom prst="rect">
                <a:avLst/>
              </a:prstGeom>
              <a:grpFill/>
            </p:spPr>
          </p:pic>
        </p:grpSp>
        <p:grpSp>
          <p:nvGrpSpPr>
            <p:cNvPr id="125" name="Group 124">
              <a:extLst>
                <a:ext uri="{FF2B5EF4-FFF2-40B4-BE49-F238E27FC236}">
                  <a16:creationId xmlns:a16="http://schemas.microsoft.com/office/drawing/2014/main" id="{FB7058E3-694D-2A47-A9F9-CAEB273B9837}"/>
                </a:ext>
              </a:extLst>
            </p:cNvPr>
            <p:cNvGrpSpPr/>
            <p:nvPr/>
          </p:nvGrpSpPr>
          <p:grpSpPr>
            <a:xfrm>
              <a:off x="6616913" y="1334278"/>
              <a:ext cx="1093458" cy="1104915"/>
              <a:chOff x="657888" y="615807"/>
              <a:chExt cx="1034679" cy="1045519"/>
            </a:xfrm>
          </p:grpSpPr>
          <p:sp>
            <p:nvSpPr>
              <p:cNvPr id="232" name="Oval 231">
                <a:extLst>
                  <a:ext uri="{FF2B5EF4-FFF2-40B4-BE49-F238E27FC236}">
                    <a16:creationId xmlns:a16="http://schemas.microsoft.com/office/drawing/2014/main" id="{6162BEA0-878B-CD47-8C8B-D39E733BE90A}"/>
                  </a:ext>
                </a:extLst>
              </p:cNvPr>
              <p:cNvSpPr/>
              <p:nvPr/>
            </p:nvSpPr>
            <p:spPr>
              <a:xfrm>
                <a:off x="657888" y="615807"/>
                <a:ext cx="1034679" cy="1045519"/>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pic>
            <p:nvPicPr>
              <p:cNvPr id="233" name="Picture 232">
                <a:extLst>
                  <a:ext uri="{FF2B5EF4-FFF2-40B4-BE49-F238E27FC236}">
                    <a16:creationId xmlns:a16="http://schemas.microsoft.com/office/drawing/2014/main" id="{9A8C8ECD-34BE-8E44-A8AF-D242B173CC91}"/>
                  </a:ext>
                </a:extLst>
              </p:cNvPr>
              <p:cNvPicPr>
                <a:picLocks noChangeAspect="1"/>
              </p:cNvPicPr>
              <p:nvPr/>
            </p:nvPicPr>
            <p:blipFill>
              <a:blip r:embed="rId6"/>
              <a:stretch>
                <a:fillRect/>
              </a:stretch>
            </p:blipFill>
            <p:spPr>
              <a:xfrm>
                <a:off x="792672" y="753474"/>
                <a:ext cx="779330" cy="779330"/>
              </a:xfrm>
              <a:prstGeom prst="rect">
                <a:avLst/>
              </a:prstGeom>
            </p:spPr>
          </p:pic>
        </p:grpSp>
        <p:grpSp>
          <p:nvGrpSpPr>
            <p:cNvPr id="126" name="Group 125">
              <a:extLst>
                <a:ext uri="{FF2B5EF4-FFF2-40B4-BE49-F238E27FC236}">
                  <a16:creationId xmlns:a16="http://schemas.microsoft.com/office/drawing/2014/main" id="{261B7CBB-AFD4-B640-972F-E6F897FA24D5}"/>
                </a:ext>
              </a:extLst>
            </p:cNvPr>
            <p:cNvGrpSpPr/>
            <p:nvPr/>
          </p:nvGrpSpPr>
          <p:grpSpPr>
            <a:xfrm>
              <a:off x="6623054" y="4791926"/>
              <a:ext cx="1081176" cy="1123281"/>
              <a:chOff x="4860320" y="882172"/>
              <a:chExt cx="1023057" cy="1062898"/>
            </a:xfrm>
          </p:grpSpPr>
          <p:sp>
            <p:nvSpPr>
              <p:cNvPr id="205" name="Oval 204">
                <a:extLst>
                  <a:ext uri="{FF2B5EF4-FFF2-40B4-BE49-F238E27FC236}">
                    <a16:creationId xmlns:a16="http://schemas.microsoft.com/office/drawing/2014/main" id="{B9BBFE68-86F2-5147-8943-6F08E1323202}"/>
                  </a:ext>
                </a:extLst>
              </p:cNvPr>
              <p:cNvSpPr/>
              <p:nvPr/>
            </p:nvSpPr>
            <p:spPr>
              <a:xfrm>
                <a:off x="4860320" y="882172"/>
                <a:ext cx="1023057" cy="1062898"/>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06" name="Parallelogram 205">
                <a:extLst>
                  <a:ext uri="{FF2B5EF4-FFF2-40B4-BE49-F238E27FC236}">
                    <a16:creationId xmlns:a16="http://schemas.microsoft.com/office/drawing/2014/main" id="{166DEB52-869D-484C-81A8-70FA39B822D1}"/>
                  </a:ext>
                </a:extLst>
              </p:cNvPr>
              <p:cNvSpPr/>
              <p:nvPr/>
            </p:nvSpPr>
            <p:spPr>
              <a:xfrm rot="15191790" flipH="1">
                <a:off x="5059120" y="1256575"/>
                <a:ext cx="89866"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07" name="Parallelogram 206">
                <a:extLst>
                  <a:ext uri="{FF2B5EF4-FFF2-40B4-BE49-F238E27FC236}">
                    <a16:creationId xmlns:a16="http://schemas.microsoft.com/office/drawing/2014/main" id="{E59C23B4-9DE5-DE4F-81BF-84E13D7FE4AF}"/>
                  </a:ext>
                </a:extLst>
              </p:cNvPr>
              <p:cNvSpPr/>
              <p:nvPr/>
            </p:nvSpPr>
            <p:spPr>
              <a:xfrm rot="15191790">
                <a:off x="5045838" y="1203832"/>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08" name="Parallelogram 207">
                <a:extLst>
                  <a:ext uri="{FF2B5EF4-FFF2-40B4-BE49-F238E27FC236}">
                    <a16:creationId xmlns:a16="http://schemas.microsoft.com/office/drawing/2014/main" id="{CBA60435-5E52-E949-8C30-FCFC33305444}"/>
                  </a:ext>
                </a:extLst>
              </p:cNvPr>
              <p:cNvSpPr/>
              <p:nvPr/>
            </p:nvSpPr>
            <p:spPr>
              <a:xfrm rot="15191790" flipH="1">
                <a:off x="5091616" y="1364182"/>
                <a:ext cx="89866"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09" name="Parallelogram 208">
                <a:extLst>
                  <a:ext uri="{FF2B5EF4-FFF2-40B4-BE49-F238E27FC236}">
                    <a16:creationId xmlns:a16="http://schemas.microsoft.com/office/drawing/2014/main" id="{7A026A72-0D0E-C240-9959-8AEBE2A3231E}"/>
                  </a:ext>
                </a:extLst>
              </p:cNvPr>
              <p:cNvSpPr/>
              <p:nvPr/>
            </p:nvSpPr>
            <p:spPr>
              <a:xfrm rot="15191790">
                <a:off x="5110455" y="1417806"/>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10" name="Parallelogram 209">
                <a:extLst>
                  <a:ext uri="{FF2B5EF4-FFF2-40B4-BE49-F238E27FC236}">
                    <a16:creationId xmlns:a16="http://schemas.microsoft.com/office/drawing/2014/main" id="{C857F203-64F8-A141-BAF3-7F2360E455B3}"/>
                  </a:ext>
                </a:extLst>
              </p:cNvPr>
              <p:cNvSpPr/>
              <p:nvPr/>
            </p:nvSpPr>
            <p:spPr>
              <a:xfrm rot="15191790">
                <a:off x="5078334" y="1311440"/>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11" name="Parallelogram 210">
                <a:extLst>
                  <a:ext uri="{FF2B5EF4-FFF2-40B4-BE49-F238E27FC236}">
                    <a16:creationId xmlns:a16="http://schemas.microsoft.com/office/drawing/2014/main" id="{9DB1C2B3-326D-BA4A-BF0E-CED70CD2BCC1}"/>
                  </a:ext>
                </a:extLst>
              </p:cNvPr>
              <p:cNvSpPr/>
              <p:nvPr/>
            </p:nvSpPr>
            <p:spPr>
              <a:xfrm rot="16412837" flipH="1">
                <a:off x="5320943" y="1367819"/>
                <a:ext cx="89865"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12" name="Parallelogram 211">
                <a:extLst>
                  <a:ext uri="{FF2B5EF4-FFF2-40B4-BE49-F238E27FC236}">
                    <a16:creationId xmlns:a16="http://schemas.microsoft.com/office/drawing/2014/main" id="{1BD59605-337F-4741-AE4E-94153C8BE242}"/>
                  </a:ext>
                </a:extLst>
              </p:cNvPr>
              <p:cNvSpPr/>
              <p:nvPr/>
            </p:nvSpPr>
            <p:spPr>
              <a:xfrm rot="16412837">
                <a:off x="5326998" y="1312830"/>
                <a:ext cx="84573" cy="94134"/>
              </a:xfrm>
              <a:prstGeom prst="parallelogram">
                <a:avLst>
                  <a:gd name="adj" fmla="val 58921"/>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13" name="Parallelogram 212">
                <a:extLst>
                  <a:ext uri="{FF2B5EF4-FFF2-40B4-BE49-F238E27FC236}">
                    <a16:creationId xmlns:a16="http://schemas.microsoft.com/office/drawing/2014/main" id="{F23DDE12-7524-0742-BE6C-0A2EACD2565E}"/>
                  </a:ext>
                </a:extLst>
              </p:cNvPr>
              <p:cNvSpPr/>
              <p:nvPr/>
            </p:nvSpPr>
            <p:spPr>
              <a:xfrm rot="16412837" flipH="1">
                <a:off x="5313988" y="1480010"/>
                <a:ext cx="89865"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14" name="Parallelogram 213">
                <a:extLst>
                  <a:ext uri="{FF2B5EF4-FFF2-40B4-BE49-F238E27FC236}">
                    <a16:creationId xmlns:a16="http://schemas.microsoft.com/office/drawing/2014/main" id="{CBB86845-039F-E446-9740-31FB728C34AC}"/>
                  </a:ext>
                </a:extLst>
              </p:cNvPr>
              <p:cNvSpPr/>
              <p:nvPr/>
            </p:nvSpPr>
            <p:spPr>
              <a:xfrm rot="16412837">
                <a:off x="5313168" y="1535918"/>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15" name="Parallelogram 214">
                <a:extLst>
                  <a:ext uri="{FF2B5EF4-FFF2-40B4-BE49-F238E27FC236}">
                    <a16:creationId xmlns:a16="http://schemas.microsoft.com/office/drawing/2014/main" id="{67B52147-54D1-CE40-8151-34B064368F5E}"/>
                  </a:ext>
                </a:extLst>
              </p:cNvPr>
              <p:cNvSpPr/>
              <p:nvPr/>
            </p:nvSpPr>
            <p:spPr>
              <a:xfrm rot="16412837">
                <a:off x="5320043" y="1425021"/>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16" name="Parallelogram 215">
                <a:extLst>
                  <a:ext uri="{FF2B5EF4-FFF2-40B4-BE49-F238E27FC236}">
                    <a16:creationId xmlns:a16="http://schemas.microsoft.com/office/drawing/2014/main" id="{9445AFB4-6228-B248-AE5C-4891A77A0497}"/>
                  </a:ext>
                </a:extLst>
              </p:cNvPr>
              <p:cNvSpPr/>
              <p:nvPr/>
            </p:nvSpPr>
            <p:spPr>
              <a:xfrm rot="16412837" flipH="1">
                <a:off x="5336648" y="1144558"/>
                <a:ext cx="89865"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17" name="Parallelogram 216">
                <a:extLst>
                  <a:ext uri="{FF2B5EF4-FFF2-40B4-BE49-F238E27FC236}">
                    <a16:creationId xmlns:a16="http://schemas.microsoft.com/office/drawing/2014/main" id="{6C70132F-F76F-FD47-9A04-2AE5A720ED73}"/>
                  </a:ext>
                </a:extLst>
              </p:cNvPr>
              <p:cNvSpPr/>
              <p:nvPr/>
            </p:nvSpPr>
            <p:spPr>
              <a:xfrm rot="16412837">
                <a:off x="5342703" y="1089569"/>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18" name="Parallelogram 217">
                <a:extLst>
                  <a:ext uri="{FF2B5EF4-FFF2-40B4-BE49-F238E27FC236}">
                    <a16:creationId xmlns:a16="http://schemas.microsoft.com/office/drawing/2014/main" id="{20B75C28-F4A2-1449-8C5B-59C98262D0B4}"/>
                  </a:ext>
                </a:extLst>
              </p:cNvPr>
              <p:cNvSpPr/>
              <p:nvPr/>
            </p:nvSpPr>
            <p:spPr>
              <a:xfrm rot="16412837" flipH="1">
                <a:off x="5329693" y="1256749"/>
                <a:ext cx="89865"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19" name="Parallelogram 218">
                <a:extLst>
                  <a:ext uri="{FF2B5EF4-FFF2-40B4-BE49-F238E27FC236}">
                    <a16:creationId xmlns:a16="http://schemas.microsoft.com/office/drawing/2014/main" id="{53C56FFA-0660-FC49-9BB8-B6C9B383C74D}"/>
                  </a:ext>
                </a:extLst>
              </p:cNvPr>
              <p:cNvSpPr/>
              <p:nvPr/>
            </p:nvSpPr>
            <p:spPr>
              <a:xfrm rot="16412837">
                <a:off x="5328873" y="1312657"/>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20" name="Parallelogram 219">
                <a:extLst>
                  <a:ext uri="{FF2B5EF4-FFF2-40B4-BE49-F238E27FC236}">
                    <a16:creationId xmlns:a16="http://schemas.microsoft.com/office/drawing/2014/main" id="{AA98F2ED-267A-E941-93D7-72FE25282EE4}"/>
                  </a:ext>
                </a:extLst>
              </p:cNvPr>
              <p:cNvSpPr/>
              <p:nvPr/>
            </p:nvSpPr>
            <p:spPr>
              <a:xfrm rot="16412837">
                <a:off x="5335748" y="1201760"/>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21" name="Freeform 220">
                <a:extLst>
                  <a:ext uri="{FF2B5EF4-FFF2-40B4-BE49-F238E27FC236}">
                    <a16:creationId xmlns:a16="http://schemas.microsoft.com/office/drawing/2014/main" id="{A432E2A2-B266-4044-9F3D-FF9538745DC2}"/>
                  </a:ext>
                </a:extLst>
              </p:cNvPr>
              <p:cNvSpPr/>
              <p:nvPr/>
            </p:nvSpPr>
            <p:spPr>
              <a:xfrm>
                <a:off x="5119842" y="1482016"/>
                <a:ext cx="317485" cy="311627"/>
              </a:xfrm>
              <a:custGeom>
                <a:avLst/>
                <a:gdLst>
                  <a:gd name="connsiteX0" fmla="*/ 86121 w 329812"/>
                  <a:gd name="connsiteY0" fmla="*/ 0 h 348603"/>
                  <a:gd name="connsiteX1" fmla="*/ 128984 w 329812"/>
                  <a:gd name="connsiteY1" fmla="*/ 66675 h 348603"/>
                  <a:gd name="connsiteX2" fmla="*/ 105171 w 329812"/>
                  <a:gd name="connsiteY2" fmla="*/ 138112 h 348603"/>
                  <a:gd name="connsiteX3" fmla="*/ 396 w 329812"/>
                  <a:gd name="connsiteY3" fmla="*/ 214312 h 348603"/>
                  <a:gd name="connsiteX4" fmla="*/ 76596 w 329812"/>
                  <a:gd name="connsiteY4" fmla="*/ 342900 h 348603"/>
                  <a:gd name="connsiteX5" fmla="*/ 252809 w 329812"/>
                  <a:gd name="connsiteY5" fmla="*/ 314325 h 348603"/>
                  <a:gd name="connsiteX6" fmla="*/ 329009 w 329812"/>
                  <a:gd name="connsiteY6" fmla="*/ 209550 h 348603"/>
                  <a:gd name="connsiteX7" fmla="*/ 286146 w 329812"/>
                  <a:gd name="connsiteY7" fmla="*/ 161925 h 34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812" h="348603">
                    <a:moveTo>
                      <a:pt x="86121" y="0"/>
                    </a:moveTo>
                    <a:cubicBezTo>
                      <a:pt x="105965" y="21828"/>
                      <a:pt x="125809" y="43656"/>
                      <a:pt x="128984" y="66675"/>
                    </a:cubicBezTo>
                    <a:cubicBezTo>
                      <a:pt x="132159" y="89694"/>
                      <a:pt x="126602" y="113506"/>
                      <a:pt x="105171" y="138112"/>
                    </a:cubicBezTo>
                    <a:cubicBezTo>
                      <a:pt x="83740" y="162718"/>
                      <a:pt x="5158" y="180181"/>
                      <a:pt x="396" y="214312"/>
                    </a:cubicBezTo>
                    <a:cubicBezTo>
                      <a:pt x="-4366" y="248443"/>
                      <a:pt x="34527" y="326231"/>
                      <a:pt x="76596" y="342900"/>
                    </a:cubicBezTo>
                    <a:cubicBezTo>
                      <a:pt x="118665" y="359569"/>
                      <a:pt x="210740" y="336550"/>
                      <a:pt x="252809" y="314325"/>
                    </a:cubicBezTo>
                    <a:cubicBezTo>
                      <a:pt x="294878" y="292100"/>
                      <a:pt x="323453" y="234950"/>
                      <a:pt x="329009" y="209550"/>
                    </a:cubicBezTo>
                    <a:cubicBezTo>
                      <a:pt x="334565" y="184150"/>
                      <a:pt x="310355" y="173037"/>
                      <a:pt x="286146" y="161925"/>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22" name="Freeform 221">
                <a:extLst>
                  <a:ext uri="{FF2B5EF4-FFF2-40B4-BE49-F238E27FC236}">
                    <a16:creationId xmlns:a16="http://schemas.microsoft.com/office/drawing/2014/main" id="{AF90F580-8C36-0E49-9E61-759FCA2DDB6D}"/>
                  </a:ext>
                </a:extLst>
              </p:cNvPr>
              <p:cNvSpPr/>
              <p:nvPr/>
            </p:nvSpPr>
            <p:spPr>
              <a:xfrm>
                <a:off x="5317451" y="950812"/>
                <a:ext cx="209942" cy="192105"/>
              </a:xfrm>
              <a:custGeom>
                <a:avLst/>
                <a:gdLst>
                  <a:gd name="connsiteX0" fmla="*/ 20628 w 218095"/>
                  <a:gd name="connsiteY0" fmla="*/ 157748 h 214898"/>
                  <a:gd name="connsiteX1" fmla="*/ 6340 w 218095"/>
                  <a:gd name="connsiteY1" fmla="*/ 67260 h 214898"/>
                  <a:gd name="connsiteX2" fmla="*/ 111115 w 218095"/>
                  <a:gd name="connsiteY2" fmla="*/ 585 h 214898"/>
                  <a:gd name="connsiteX3" fmla="*/ 211128 w 218095"/>
                  <a:gd name="connsiteY3" fmla="*/ 105360 h 214898"/>
                  <a:gd name="connsiteX4" fmla="*/ 201603 w 218095"/>
                  <a:gd name="connsiteY4" fmla="*/ 214898 h 214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095" h="214898">
                    <a:moveTo>
                      <a:pt x="20628" y="157748"/>
                    </a:moveTo>
                    <a:cubicBezTo>
                      <a:pt x="5943" y="125601"/>
                      <a:pt x="-8741" y="93454"/>
                      <a:pt x="6340" y="67260"/>
                    </a:cubicBezTo>
                    <a:cubicBezTo>
                      <a:pt x="21421" y="41066"/>
                      <a:pt x="76984" y="-5765"/>
                      <a:pt x="111115" y="585"/>
                    </a:cubicBezTo>
                    <a:cubicBezTo>
                      <a:pt x="145246" y="6935"/>
                      <a:pt x="196047" y="69641"/>
                      <a:pt x="211128" y="105360"/>
                    </a:cubicBezTo>
                    <a:cubicBezTo>
                      <a:pt x="226209" y="141079"/>
                      <a:pt x="213906" y="177988"/>
                      <a:pt x="201603" y="214898"/>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23" name="Parallelogram 222">
                <a:extLst>
                  <a:ext uri="{FF2B5EF4-FFF2-40B4-BE49-F238E27FC236}">
                    <a16:creationId xmlns:a16="http://schemas.microsoft.com/office/drawing/2014/main" id="{686BCB56-B3AE-0544-8643-68971CDF397F}"/>
                  </a:ext>
                </a:extLst>
              </p:cNvPr>
              <p:cNvSpPr/>
              <p:nvPr/>
            </p:nvSpPr>
            <p:spPr>
              <a:xfrm rot="15949781" flipH="1">
                <a:off x="5537841" y="1419221"/>
                <a:ext cx="89865" cy="94134"/>
              </a:xfrm>
              <a:prstGeom prst="parallelogram">
                <a:avLst>
                  <a:gd name="adj" fmla="val 58921"/>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24" name="Parallelogram 223">
                <a:extLst>
                  <a:ext uri="{FF2B5EF4-FFF2-40B4-BE49-F238E27FC236}">
                    <a16:creationId xmlns:a16="http://schemas.microsoft.com/office/drawing/2014/main" id="{0A14174E-8951-2C45-A12F-B6B6CE69ECAF}"/>
                  </a:ext>
                </a:extLst>
              </p:cNvPr>
              <p:cNvSpPr/>
              <p:nvPr/>
            </p:nvSpPr>
            <p:spPr>
              <a:xfrm rot="15949781">
                <a:off x="5536480" y="1364272"/>
                <a:ext cx="84573" cy="94134"/>
              </a:xfrm>
              <a:prstGeom prst="parallelogram">
                <a:avLst>
                  <a:gd name="adj" fmla="val 58921"/>
                </a:avLst>
              </a:prstGeom>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25" name="Parallelogram 224">
                <a:extLst>
                  <a:ext uri="{FF2B5EF4-FFF2-40B4-BE49-F238E27FC236}">
                    <a16:creationId xmlns:a16="http://schemas.microsoft.com/office/drawing/2014/main" id="{83FFC355-394C-0B45-ACE4-8BE32BD521DF}"/>
                  </a:ext>
                </a:extLst>
              </p:cNvPr>
              <p:cNvSpPr/>
              <p:nvPr/>
            </p:nvSpPr>
            <p:spPr>
              <a:xfrm rot="15949781">
                <a:off x="5544655" y="1476382"/>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26" name="Parallelogram 225">
                <a:extLst>
                  <a:ext uri="{FF2B5EF4-FFF2-40B4-BE49-F238E27FC236}">
                    <a16:creationId xmlns:a16="http://schemas.microsoft.com/office/drawing/2014/main" id="{3C0B2B8D-4A30-5C4F-BD1F-6C994F515151}"/>
                  </a:ext>
                </a:extLst>
              </p:cNvPr>
              <p:cNvSpPr/>
              <p:nvPr/>
            </p:nvSpPr>
            <p:spPr>
              <a:xfrm rot="15949781" flipH="1">
                <a:off x="5524468" y="1192343"/>
                <a:ext cx="89865" cy="94134"/>
              </a:xfrm>
              <a:prstGeom prst="parallelogram">
                <a:avLst>
                  <a:gd name="adj" fmla="val 58921"/>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27" name="Parallelogram 226">
                <a:extLst>
                  <a:ext uri="{FF2B5EF4-FFF2-40B4-BE49-F238E27FC236}">
                    <a16:creationId xmlns:a16="http://schemas.microsoft.com/office/drawing/2014/main" id="{C8566F20-D4A7-D146-B8EE-B2474EA206B7}"/>
                  </a:ext>
                </a:extLst>
              </p:cNvPr>
              <p:cNvSpPr/>
              <p:nvPr/>
            </p:nvSpPr>
            <p:spPr>
              <a:xfrm rot="15949781">
                <a:off x="5523108" y="1137394"/>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228" name="Parallelogram 227">
                <a:extLst>
                  <a:ext uri="{FF2B5EF4-FFF2-40B4-BE49-F238E27FC236}">
                    <a16:creationId xmlns:a16="http://schemas.microsoft.com/office/drawing/2014/main" id="{D42961A5-391C-8145-8760-05B3EFEDC06B}"/>
                  </a:ext>
                </a:extLst>
              </p:cNvPr>
              <p:cNvSpPr/>
              <p:nvPr/>
            </p:nvSpPr>
            <p:spPr>
              <a:xfrm rot="15949781" flipH="1">
                <a:off x="5532643" y="1304452"/>
                <a:ext cx="89865" cy="94134"/>
              </a:xfrm>
              <a:prstGeom prst="parallelogram">
                <a:avLst>
                  <a:gd name="adj" fmla="val 58921"/>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29" name="Parallelogram 228">
                <a:extLst>
                  <a:ext uri="{FF2B5EF4-FFF2-40B4-BE49-F238E27FC236}">
                    <a16:creationId xmlns:a16="http://schemas.microsoft.com/office/drawing/2014/main" id="{941A91B0-FE3E-6A46-B9E1-051F27B4FF63}"/>
                  </a:ext>
                </a:extLst>
              </p:cNvPr>
              <p:cNvSpPr/>
              <p:nvPr/>
            </p:nvSpPr>
            <p:spPr>
              <a:xfrm rot="15949781">
                <a:off x="5539362" y="1360318"/>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30" name="Parallelogram 229">
                <a:extLst>
                  <a:ext uri="{FF2B5EF4-FFF2-40B4-BE49-F238E27FC236}">
                    <a16:creationId xmlns:a16="http://schemas.microsoft.com/office/drawing/2014/main" id="{895E3856-B83A-E04B-99B2-5B9EF3E27181}"/>
                  </a:ext>
                </a:extLst>
              </p:cNvPr>
              <p:cNvSpPr/>
              <p:nvPr/>
            </p:nvSpPr>
            <p:spPr>
              <a:xfrm rot="15949781">
                <a:off x="5531282" y="1249503"/>
                <a:ext cx="84573" cy="94134"/>
              </a:xfrm>
              <a:prstGeom prst="parallelogram">
                <a:avLst>
                  <a:gd name="adj" fmla="val 58921"/>
                </a:avLst>
              </a:prstGeom>
              <a:solidFill>
                <a:schemeClr val="tx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31" name="Freeform 230">
                <a:extLst>
                  <a:ext uri="{FF2B5EF4-FFF2-40B4-BE49-F238E27FC236}">
                    <a16:creationId xmlns:a16="http://schemas.microsoft.com/office/drawing/2014/main" id="{61D7F1BF-45A5-DD43-BD5E-3DA9C62231EB}"/>
                  </a:ext>
                </a:extLst>
              </p:cNvPr>
              <p:cNvSpPr/>
              <p:nvPr/>
            </p:nvSpPr>
            <p:spPr>
              <a:xfrm>
                <a:off x="5460159" y="1556662"/>
                <a:ext cx="189663" cy="212867"/>
              </a:xfrm>
              <a:custGeom>
                <a:avLst/>
                <a:gdLst>
                  <a:gd name="connsiteX0" fmla="*/ 180975 w 197029"/>
                  <a:gd name="connsiteY0" fmla="*/ 0 h 238125"/>
                  <a:gd name="connsiteX1" fmla="*/ 190500 w 197029"/>
                  <a:gd name="connsiteY1" fmla="*/ 128587 h 238125"/>
                  <a:gd name="connsiteX2" fmla="*/ 95250 w 197029"/>
                  <a:gd name="connsiteY2" fmla="*/ 161925 h 238125"/>
                  <a:gd name="connsiteX3" fmla="*/ 28575 w 197029"/>
                  <a:gd name="connsiteY3" fmla="*/ 114300 h 238125"/>
                  <a:gd name="connsiteX4" fmla="*/ 109537 w 197029"/>
                  <a:gd name="connsiteY4" fmla="*/ 71437 h 238125"/>
                  <a:gd name="connsiteX5" fmla="*/ 142875 w 197029"/>
                  <a:gd name="connsiteY5" fmla="*/ 109537 h 238125"/>
                  <a:gd name="connsiteX6" fmla="*/ 76200 w 197029"/>
                  <a:gd name="connsiteY6" fmla="*/ 209550 h 238125"/>
                  <a:gd name="connsiteX7" fmla="*/ 0 w 197029"/>
                  <a:gd name="connsiteY7" fmla="*/ 238125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7029" h="238125">
                    <a:moveTo>
                      <a:pt x="180975" y="0"/>
                    </a:moveTo>
                    <a:cubicBezTo>
                      <a:pt x="192881" y="50800"/>
                      <a:pt x="204788" y="101600"/>
                      <a:pt x="190500" y="128587"/>
                    </a:cubicBezTo>
                    <a:cubicBezTo>
                      <a:pt x="176212" y="155575"/>
                      <a:pt x="122238" y="164306"/>
                      <a:pt x="95250" y="161925"/>
                    </a:cubicBezTo>
                    <a:cubicBezTo>
                      <a:pt x="68262" y="159544"/>
                      <a:pt x="26194" y="129381"/>
                      <a:pt x="28575" y="114300"/>
                    </a:cubicBezTo>
                    <a:cubicBezTo>
                      <a:pt x="30956" y="99219"/>
                      <a:pt x="90487" y="72231"/>
                      <a:pt x="109537" y="71437"/>
                    </a:cubicBezTo>
                    <a:cubicBezTo>
                      <a:pt x="128587" y="70643"/>
                      <a:pt x="148431" y="86518"/>
                      <a:pt x="142875" y="109537"/>
                    </a:cubicBezTo>
                    <a:cubicBezTo>
                      <a:pt x="137319" y="132556"/>
                      <a:pt x="100012" y="188119"/>
                      <a:pt x="76200" y="209550"/>
                    </a:cubicBezTo>
                    <a:cubicBezTo>
                      <a:pt x="52388" y="230981"/>
                      <a:pt x="26194" y="234553"/>
                      <a:pt x="0" y="238125"/>
                    </a:cubicBezTo>
                  </a:path>
                </a:pathLst>
              </a:cu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cxnSp>
          <p:nvCxnSpPr>
            <p:cNvPr id="127" name="Straight Arrow Connector 126">
              <a:extLst>
                <a:ext uri="{FF2B5EF4-FFF2-40B4-BE49-F238E27FC236}">
                  <a16:creationId xmlns:a16="http://schemas.microsoft.com/office/drawing/2014/main" id="{D959A679-AD2B-BD46-B659-500C0A66BCEA}"/>
                </a:ext>
              </a:extLst>
            </p:cNvPr>
            <p:cNvCxnSpPr>
              <a:stCxn id="232" idx="4"/>
              <a:endCxn id="234" idx="0"/>
            </p:cNvCxnSpPr>
            <p:nvPr/>
          </p:nvCxnSpPr>
          <p:spPr>
            <a:xfrm>
              <a:off x="7163642" y="2439193"/>
              <a:ext cx="0" cy="623909"/>
            </a:xfrm>
            <a:prstGeom prst="straightConnector1">
              <a:avLst/>
            </a:prstGeom>
            <a:ln w="254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1B769CDE-46AD-B04E-9C4B-45F29CDC1F1D}"/>
                </a:ext>
              </a:extLst>
            </p:cNvPr>
            <p:cNvCxnSpPr>
              <a:cxnSpLocks/>
              <a:stCxn id="234" idx="4"/>
              <a:endCxn id="205" idx="0"/>
            </p:cNvCxnSpPr>
            <p:nvPr/>
          </p:nvCxnSpPr>
          <p:spPr>
            <a:xfrm>
              <a:off x="7163642" y="4168018"/>
              <a:ext cx="0" cy="623909"/>
            </a:xfrm>
            <a:prstGeom prst="straightConnector1">
              <a:avLst/>
            </a:prstGeom>
            <a:ln w="2540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grpSp>
          <p:nvGrpSpPr>
            <p:cNvPr id="129" name="Group 128">
              <a:extLst>
                <a:ext uri="{FF2B5EF4-FFF2-40B4-BE49-F238E27FC236}">
                  <a16:creationId xmlns:a16="http://schemas.microsoft.com/office/drawing/2014/main" id="{6D5CB946-F699-1C41-AD83-923E41A4C9B7}"/>
                </a:ext>
              </a:extLst>
            </p:cNvPr>
            <p:cNvGrpSpPr/>
            <p:nvPr/>
          </p:nvGrpSpPr>
          <p:grpSpPr>
            <a:xfrm>
              <a:off x="10132242" y="2208363"/>
              <a:ext cx="1053665" cy="1103934"/>
              <a:chOff x="2053755" y="5372059"/>
              <a:chExt cx="915003" cy="918695"/>
            </a:xfrm>
          </p:grpSpPr>
          <p:grpSp>
            <p:nvGrpSpPr>
              <p:cNvPr id="188" name="Group 187">
                <a:extLst>
                  <a:ext uri="{FF2B5EF4-FFF2-40B4-BE49-F238E27FC236}">
                    <a16:creationId xmlns:a16="http://schemas.microsoft.com/office/drawing/2014/main" id="{696FB265-F3B9-A947-8B97-8D4DD8AD906F}"/>
                  </a:ext>
                </a:extLst>
              </p:cNvPr>
              <p:cNvGrpSpPr/>
              <p:nvPr/>
            </p:nvGrpSpPr>
            <p:grpSpPr>
              <a:xfrm>
                <a:off x="2053755" y="5372059"/>
                <a:ext cx="915003" cy="918695"/>
                <a:chOff x="1628272" y="2875931"/>
                <a:chExt cx="785794" cy="759014"/>
              </a:xfrm>
            </p:grpSpPr>
            <p:sp>
              <p:nvSpPr>
                <p:cNvPr id="190" name="Oval 189">
                  <a:extLst>
                    <a:ext uri="{FF2B5EF4-FFF2-40B4-BE49-F238E27FC236}">
                      <a16:creationId xmlns:a16="http://schemas.microsoft.com/office/drawing/2014/main" id="{310DD2E1-876A-6846-A249-ED65FAC20F64}"/>
                    </a:ext>
                  </a:extLst>
                </p:cNvPr>
                <p:cNvSpPr/>
                <p:nvPr/>
              </p:nvSpPr>
              <p:spPr>
                <a:xfrm>
                  <a:off x="1628272" y="2875931"/>
                  <a:ext cx="785794" cy="759014"/>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grpSp>
              <p:nvGrpSpPr>
                <p:cNvPr id="191" name="Group 190">
                  <a:extLst>
                    <a:ext uri="{FF2B5EF4-FFF2-40B4-BE49-F238E27FC236}">
                      <a16:creationId xmlns:a16="http://schemas.microsoft.com/office/drawing/2014/main" id="{4DC73795-CE6C-A04D-B6D1-A9504B324426}"/>
                    </a:ext>
                  </a:extLst>
                </p:cNvPr>
                <p:cNvGrpSpPr/>
                <p:nvPr/>
              </p:nvGrpSpPr>
              <p:grpSpPr>
                <a:xfrm>
                  <a:off x="1685840" y="2999170"/>
                  <a:ext cx="654424" cy="505060"/>
                  <a:chOff x="3296664" y="2937792"/>
                  <a:chExt cx="696576" cy="538912"/>
                </a:xfrm>
              </p:grpSpPr>
              <p:sp>
                <p:nvSpPr>
                  <p:cNvPr id="192" name="Hexagon 191">
                    <a:extLst>
                      <a:ext uri="{FF2B5EF4-FFF2-40B4-BE49-F238E27FC236}">
                        <a16:creationId xmlns:a16="http://schemas.microsoft.com/office/drawing/2014/main" id="{FE410E60-7F37-A342-8E4E-439D3E408C75}"/>
                      </a:ext>
                    </a:extLst>
                  </p:cNvPr>
                  <p:cNvSpPr/>
                  <p:nvPr/>
                </p:nvSpPr>
                <p:spPr>
                  <a:xfrm>
                    <a:off x="3296664" y="2977099"/>
                    <a:ext cx="271463" cy="236273"/>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3" name="Hexagon 192">
                    <a:extLst>
                      <a:ext uri="{FF2B5EF4-FFF2-40B4-BE49-F238E27FC236}">
                        <a16:creationId xmlns:a16="http://schemas.microsoft.com/office/drawing/2014/main" id="{C24B7819-F701-FA4F-89D8-832373695B2F}"/>
                      </a:ext>
                    </a:extLst>
                  </p:cNvPr>
                  <p:cNvSpPr/>
                  <p:nvPr/>
                </p:nvSpPr>
                <p:spPr>
                  <a:xfrm>
                    <a:off x="3508030" y="3094845"/>
                    <a:ext cx="271463" cy="236273"/>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94" name="Hexagon 193">
                    <a:extLst>
                      <a:ext uri="{FF2B5EF4-FFF2-40B4-BE49-F238E27FC236}">
                        <a16:creationId xmlns:a16="http://schemas.microsoft.com/office/drawing/2014/main" id="{733A0F59-33AB-E940-8B74-A38973331E0C}"/>
                      </a:ext>
                    </a:extLst>
                  </p:cNvPr>
                  <p:cNvSpPr/>
                  <p:nvPr/>
                </p:nvSpPr>
                <p:spPr>
                  <a:xfrm>
                    <a:off x="3721777" y="3210991"/>
                    <a:ext cx="271463" cy="236273"/>
                  </a:xfrm>
                  <a:prstGeom prst="hexag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95" name="Straight Connector 194">
                    <a:extLst>
                      <a:ext uri="{FF2B5EF4-FFF2-40B4-BE49-F238E27FC236}">
                        <a16:creationId xmlns:a16="http://schemas.microsoft.com/office/drawing/2014/main" id="{69600614-A96A-B14E-AAB4-23C5812D02C5}"/>
                      </a:ext>
                    </a:extLst>
                  </p:cNvPr>
                  <p:cNvCxnSpPr/>
                  <p:nvPr/>
                </p:nvCxnSpPr>
                <p:spPr>
                  <a:xfrm flipV="1">
                    <a:off x="3718644" y="2981861"/>
                    <a:ext cx="59068" cy="118137"/>
                  </a:xfrm>
                  <a:prstGeom prst="line">
                    <a:avLst/>
                  </a:prstGeom>
                  <a:ln w="25400" cmpd="dbl">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F8BB3B7F-8643-8F4F-B6A6-6BFA95B94A5F}"/>
                      </a:ext>
                    </a:extLst>
                  </p:cNvPr>
                  <p:cNvCxnSpPr/>
                  <p:nvPr/>
                </p:nvCxnSpPr>
                <p:spPr>
                  <a:xfrm flipV="1">
                    <a:off x="3507726" y="3326746"/>
                    <a:ext cx="59068" cy="118137"/>
                  </a:xfrm>
                  <a:prstGeom prst="line">
                    <a:avLst/>
                  </a:prstGeom>
                  <a:ln w="25400" cmpd="dbl">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D2C08CE8-7C2C-DB4E-88B3-8D2C5DB7F8C5}"/>
                      </a:ext>
                    </a:extLst>
                  </p:cNvPr>
                  <p:cNvCxnSpPr/>
                  <p:nvPr/>
                </p:nvCxnSpPr>
                <p:spPr>
                  <a:xfrm flipV="1">
                    <a:off x="3702347" y="3200968"/>
                    <a:ext cx="59068" cy="11813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F9084BEA-0AF4-E54F-AE13-489D318D715C}"/>
                      </a:ext>
                    </a:extLst>
                  </p:cNvPr>
                  <p:cNvCxnSpPr/>
                  <p:nvPr/>
                </p:nvCxnSpPr>
                <p:spPr>
                  <a:xfrm>
                    <a:off x="3320344" y="3072937"/>
                    <a:ext cx="60420" cy="1201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42C5647A-DF8C-6746-9F5F-798AF5062E1E}"/>
                      </a:ext>
                    </a:extLst>
                  </p:cNvPr>
                  <p:cNvCxnSpPr/>
                  <p:nvPr/>
                </p:nvCxnSpPr>
                <p:spPr>
                  <a:xfrm>
                    <a:off x="3917446" y="3220552"/>
                    <a:ext cx="60420" cy="1201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AD550341-4D98-9340-8FED-AEC2A16BE4E9}"/>
                      </a:ext>
                    </a:extLst>
                  </p:cNvPr>
                  <p:cNvCxnSpPr/>
                  <p:nvPr/>
                </p:nvCxnSpPr>
                <p:spPr>
                  <a:xfrm>
                    <a:off x="3780845" y="3428056"/>
                    <a:ext cx="15332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361723C6-2C29-564A-BD33-779227E07D0A}"/>
                      </a:ext>
                    </a:extLst>
                  </p:cNvPr>
                  <p:cNvCxnSpPr/>
                  <p:nvPr/>
                </p:nvCxnSpPr>
                <p:spPr>
                  <a:xfrm flipV="1">
                    <a:off x="3523654" y="3107461"/>
                    <a:ext cx="59068" cy="11813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348914FB-E295-2545-AB7F-917C58070724}"/>
                      </a:ext>
                    </a:extLst>
                  </p:cNvPr>
                  <p:cNvCxnSpPr/>
                  <p:nvPr/>
                </p:nvCxnSpPr>
                <p:spPr>
                  <a:xfrm>
                    <a:off x="3355731" y="2995727"/>
                    <a:ext cx="15332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03" name="Oval 202">
                    <a:extLst>
                      <a:ext uri="{FF2B5EF4-FFF2-40B4-BE49-F238E27FC236}">
                        <a16:creationId xmlns:a16="http://schemas.microsoft.com/office/drawing/2014/main" id="{48268CE9-B278-0A40-9E09-DECB186B8D1B}"/>
                      </a:ext>
                    </a:extLst>
                  </p:cNvPr>
                  <p:cNvSpPr/>
                  <p:nvPr/>
                </p:nvSpPr>
                <p:spPr>
                  <a:xfrm>
                    <a:off x="3755245" y="2937792"/>
                    <a:ext cx="74169" cy="72394"/>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04" name="Oval 203">
                    <a:extLst>
                      <a:ext uri="{FF2B5EF4-FFF2-40B4-BE49-F238E27FC236}">
                        <a16:creationId xmlns:a16="http://schemas.microsoft.com/office/drawing/2014/main" id="{3A6AEBCB-1FA4-234B-B1FA-F7B86003B812}"/>
                      </a:ext>
                    </a:extLst>
                  </p:cNvPr>
                  <p:cNvSpPr/>
                  <p:nvPr/>
                </p:nvSpPr>
                <p:spPr>
                  <a:xfrm>
                    <a:off x="3481532" y="3429770"/>
                    <a:ext cx="47625" cy="46934"/>
                  </a:xfrm>
                  <a:prstGeom prst="ellipse">
                    <a:avLst/>
                  </a:prstGeom>
                  <a:solidFill>
                    <a:schemeClr val="accent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grpSp>
          <p:sp>
            <p:nvSpPr>
              <p:cNvPr id="189" name="Oval 188">
                <a:extLst>
                  <a:ext uri="{FF2B5EF4-FFF2-40B4-BE49-F238E27FC236}">
                    <a16:creationId xmlns:a16="http://schemas.microsoft.com/office/drawing/2014/main" id="{5E8121F8-3B1D-F94A-8033-FD1382F5529B}"/>
                  </a:ext>
                </a:extLst>
              </p:cNvPr>
              <p:cNvSpPr/>
              <p:nvPr/>
            </p:nvSpPr>
            <p:spPr>
              <a:xfrm>
                <a:off x="2313660" y="6063186"/>
                <a:ext cx="81139" cy="8212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grpSp>
          <p:nvGrpSpPr>
            <p:cNvPr id="130" name="Group 129">
              <a:extLst>
                <a:ext uri="{FF2B5EF4-FFF2-40B4-BE49-F238E27FC236}">
                  <a16:creationId xmlns:a16="http://schemas.microsoft.com/office/drawing/2014/main" id="{904FCE2E-E34A-314C-BAFE-365DEE323E6B}"/>
                </a:ext>
              </a:extLst>
            </p:cNvPr>
            <p:cNvGrpSpPr/>
            <p:nvPr/>
          </p:nvGrpSpPr>
          <p:grpSpPr>
            <a:xfrm>
              <a:off x="10166772" y="3635570"/>
              <a:ext cx="1093458" cy="1104915"/>
              <a:chOff x="1622630" y="3968131"/>
              <a:chExt cx="785794" cy="759014"/>
            </a:xfrm>
          </p:grpSpPr>
          <p:sp>
            <p:nvSpPr>
              <p:cNvPr id="143" name="Oval 142">
                <a:extLst>
                  <a:ext uri="{FF2B5EF4-FFF2-40B4-BE49-F238E27FC236}">
                    <a16:creationId xmlns:a16="http://schemas.microsoft.com/office/drawing/2014/main" id="{423AB2DF-B517-1843-8D07-668E355026AB}"/>
                  </a:ext>
                </a:extLst>
              </p:cNvPr>
              <p:cNvSpPr/>
              <p:nvPr/>
            </p:nvSpPr>
            <p:spPr>
              <a:xfrm>
                <a:off x="1622630" y="3968131"/>
                <a:ext cx="785794" cy="759014"/>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44" name="Explosion 2 143">
                <a:extLst>
                  <a:ext uri="{FF2B5EF4-FFF2-40B4-BE49-F238E27FC236}">
                    <a16:creationId xmlns:a16="http://schemas.microsoft.com/office/drawing/2014/main" id="{24DECDB3-7541-3B44-9ED2-7D36DAB12FB7}"/>
                  </a:ext>
                </a:extLst>
              </p:cNvPr>
              <p:cNvSpPr/>
              <p:nvPr/>
            </p:nvSpPr>
            <p:spPr>
              <a:xfrm>
                <a:off x="1753213" y="4078829"/>
                <a:ext cx="209550" cy="228600"/>
              </a:xfrm>
              <a:prstGeom prst="irregularSeal2">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nvGrpSpPr>
              <p:cNvPr id="145" name="Group 144">
                <a:extLst>
                  <a:ext uri="{FF2B5EF4-FFF2-40B4-BE49-F238E27FC236}">
                    <a16:creationId xmlns:a16="http://schemas.microsoft.com/office/drawing/2014/main" id="{F7294731-22FD-214F-84DE-D5C1B78E0CAA}"/>
                  </a:ext>
                </a:extLst>
              </p:cNvPr>
              <p:cNvGrpSpPr/>
              <p:nvPr/>
            </p:nvGrpSpPr>
            <p:grpSpPr>
              <a:xfrm rot="2744831">
                <a:off x="1956515" y="4030959"/>
                <a:ext cx="345438" cy="252704"/>
                <a:chOff x="2687369" y="3454670"/>
                <a:chExt cx="1300167" cy="879205"/>
              </a:xfrm>
            </p:grpSpPr>
            <p:grpSp>
              <p:nvGrpSpPr>
                <p:cNvPr id="167" name="Group 166">
                  <a:extLst>
                    <a:ext uri="{FF2B5EF4-FFF2-40B4-BE49-F238E27FC236}">
                      <a16:creationId xmlns:a16="http://schemas.microsoft.com/office/drawing/2014/main" id="{3B06127A-8F3F-9847-8BD2-11DF57010351}"/>
                    </a:ext>
                  </a:extLst>
                </p:cNvPr>
                <p:cNvGrpSpPr/>
                <p:nvPr/>
              </p:nvGrpSpPr>
              <p:grpSpPr>
                <a:xfrm>
                  <a:off x="2904403" y="3663182"/>
                  <a:ext cx="908429" cy="417148"/>
                  <a:chOff x="2069721" y="4224702"/>
                  <a:chExt cx="263154" cy="119743"/>
                </a:xfrm>
              </p:grpSpPr>
              <p:sp>
                <p:nvSpPr>
                  <p:cNvPr id="185" name="Rounded Rectangle 184">
                    <a:extLst>
                      <a:ext uri="{FF2B5EF4-FFF2-40B4-BE49-F238E27FC236}">
                        <a16:creationId xmlns:a16="http://schemas.microsoft.com/office/drawing/2014/main" id="{2C8D0E6C-6B96-D14D-BE33-B2A8D4717315}"/>
                      </a:ext>
                    </a:extLst>
                  </p:cNvPr>
                  <p:cNvSpPr/>
                  <p:nvPr/>
                </p:nvSpPr>
                <p:spPr>
                  <a:xfrm rot="11973791">
                    <a:off x="2069721" y="4224702"/>
                    <a:ext cx="263154" cy="119743"/>
                  </a:xfrm>
                  <a:prstGeom prst="roundRect">
                    <a:avLst>
                      <a:gd name="adj" fmla="val 50000"/>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sp>
                <p:nvSpPr>
                  <p:cNvPr id="186" name="Oval 185">
                    <a:extLst>
                      <a:ext uri="{FF2B5EF4-FFF2-40B4-BE49-F238E27FC236}">
                        <a16:creationId xmlns:a16="http://schemas.microsoft.com/office/drawing/2014/main" id="{F5F5C39B-2AB0-B34E-9412-9EF6B1EBCFD7}"/>
                      </a:ext>
                    </a:extLst>
                  </p:cNvPr>
                  <p:cNvSpPr/>
                  <p:nvPr/>
                </p:nvSpPr>
                <p:spPr>
                  <a:xfrm rot="1296418">
                    <a:off x="2199472" y="4259776"/>
                    <a:ext cx="78103" cy="78346"/>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87" name="Oval 186">
                    <a:extLst>
                      <a:ext uri="{FF2B5EF4-FFF2-40B4-BE49-F238E27FC236}">
                        <a16:creationId xmlns:a16="http://schemas.microsoft.com/office/drawing/2014/main" id="{82E1BFDD-1987-B340-8699-85FCA8FF2A59}"/>
                      </a:ext>
                    </a:extLst>
                  </p:cNvPr>
                  <p:cNvSpPr/>
                  <p:nvPr/>
                </p:nvSpPr>
                <p:spPr>
                  <a:xfrm rot="1296418">
                    <a:off x="2132530" y="4243329"/>
                    <a:ext cx="45719" cy="45719"/>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168" name="Freeform 167">
                  <a:extLst>
                    <a:ext uri="{FF2B5EF4-FFF2-40B4-BE49-F238E27FC236}">
                      <a16:creationId xmlns:a16="http://schemas.microsoft.com/office/drawing/2014/main" id="{DECF86DD-DEED-0742-8D6E-4D2DA1E8DA44}"/>
                    </a:ext>
                  </a:extLst>
                </p:cNvPr>
                <p:cNvSpPr/>
                <p:nvPr/>
              </p:nvSpPr>
              <p:spPr>
                <a:xfrm>
                  <a:off x="3048000" y="4003675"/>
                  <a:ext cx="57150" cy="222250"/>
                </a:xfrm>
                <a:custGeom>
                  <a:avLst/>
                  <a:gdLst>
                    <a:gd name="connsiteX0" fmla="*/ 57150 w 57150"/>
                    <a:gd name="connsiteY0" fmla="*/ 0 h 222250"/>
                    <a:gd name="connsiteX1" fmla="*/ 3175 w 57150"/>
                    <a:gd name="connsiteY1" fmla="*/ 107950 h 222250"/>
                    <a:gd name="connsiteX2" fmla="*/ 31750 w 57150"/>
                    <a:gd name="connsiteY2" fmla="*/ 196850 h 222250"/>
                    <a:gd name="connsiteX3" fmla="*/ 0 w 57150"/>
                    <a:gd name="connsiteY3" fmla="*/ 222250 h 222250"/>
                  </a:gdLst>
                  <a:ahLst/>
                  <a:cxnLst>
                    <a:cxn ang="0">
                      <a:pos x="connsiteX0" y="connsiteY0"/>
                    </a:cxn>
                    <a:cxn ang="0">
                      <a:pos x="connsiteX1" y="connsiteY1"/>
                    </a:cxn>
                    <a:cxn ang="0">
                      <a:pos x="connsiteX2" y="connsiteY2"/>
                    </a:cxn>
                    <a:cxn ang="0">
                      <a:pos x="connsiteX3" y="connsiteY3"/>
                    </a:cxn>
                  </a:cxnLst>
                  <a:rect l="l" t="t" r="r" b="b"/>
                  <a:pathLst>
                    <a:path w="57150" h="222250">
                      <a:moveTo>
                        <a:pt x="57150" y="0"/>
                      </a:moveTo>
                      <a:cubicBezTo>
                        <a:pt x="32279" y="37571"/>
                        <a:pt x="7408" y="75142"/>
                        <a:pt x="3175" y="107950"/>
                      </a:cubicBezTo>
                      <a:cubicBezTo>
                        <a:pt x="-1058" y="140758"/>
                        <a:pt x="32279" y="177800"/>
                        <a:pt x="31750" y="196850"/>
                      </a:cubicBezTo>
                      <a:cubicBezTo>
                        <a:pt x="31221" y="215900"/>
                        <a:pt x="15610" y="219075"/>
                        <a:pt x="0" y="22225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69" name="Freeform 168">
                  <a:extLst>
                    <a:ext uri="{FF2B5EF4-FFF2-40B4-BE49-F238E27FC236}">
                      <a16:creationId xmlns:a16="http://schemas.microsoft.com/office/drawing/2014/main" id="{EF32C4BF-E823-4C41-B4BB-A5411AC88610}"/>
                    </a:ext>
                  </a:extLst>
                </p:cNvPr>
                <p:cNvSpPr/>
                <p:nvPr/>
              </p:nvSpPr>
              <p:spPr>
                <a:xfrm>
                  <a:off x="2847710" y="3941180"/>
                  <a:ext cx="139700" cy="212725"/>
                </a:xfrm>
                <a:custGeom>
                  <a:avLst/>
                  <a:gdLst>
                    <a:gd name="connsiteX0" fmla="*/ 139700 w 139700"/>
                    <a:gd name="connsiteY0" fmla="*/ 0 h 212725"/>
                    <a:gd name="connsiteX1" fmla="*/ 85725 w 139700"/>
                    <a:gd name="connsiteY1" fmla="*/ 63500 h 212725"/>
                    <a:gd name="connsiteX2" fmla="*/ 88900 w 139700"/>
                    <a:gd name="connsiteY2" fmla="*/ 139700 h 212725"/>
                    <a:gd name="connsiteX3" fmla="*/ 28575 w 139700"/>
                    <a:gd name="connsiteY3" fmla="*/ 171450 h 212725"/>
                    <a:gd name="connsiteX4" fmla="*/ 0 w 139700"/>
                    <a:gd name="connsiteY4" fmla="*/ 212725 h 2127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700" h="212725">
                      <a:moveTo>
                        <a:pt x="139700" y="0"/>
                      </a:moveTo>
                      <a:cubicBezTo>
                        <a:pt x="116946" y="20108"/>
                        <a:pt x="94192" y="40217"/>
                        <a:pt x="85725" y="63500"/>
                      </a:cubicBezTo>
                      <a:cubicBezTo>
                        <a:pt x="77258" y="86783"/>
                        <a:pt x="98425" y="121708"/>
                        <a:pt x="88900" y="139700"/>
                      </a:cubicBezTo>
                      <a:cubicBezTo>
                        <a:pt x="79375" y="157692"/>
                        <a:pt x="43392" y="159279"/>
                        <a:pt x="28575" y="171450"/>
                      </a:cubicBezTo>
                      <a:cubicBezTo>
                        <a:pt x="13758" y="183621"/>
                        <a:pt x="6879" y="198173"/>
                        <a:pt x="0" y="212725"/>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0" name="Freeform 169">
                  <a:extLst>
                    <a:ext uri="{FF2B5EF4-FFF2-40B4-BE49-F238E27FC236}">
                      <a16:creationId xmlns:a16="http://schemas.microsoft.com/office/drawing/2014/main" id="{C5BA3310-C453-6F40-988C-1A6DF1ACD164}"/>
                    </a:ext>
                  </a:extLst>
                </p:cNvPr>
                <p:cNvSpPr/>
                <p:nvPr/>
              </p:nvSpPr>
              <p:spPr>
                <a:xfrm>
                  <a:off x="3243731" y="4060534"/>
                  <a:ext cx="35547" cy="215900"/>
                </a:xfrm>
                <a:custGeom>
                  <a:avLst/>
                  <a:gdLst>
                    <a:gd name="connsiteX0" fmla="*/ 16497 w 35547"/>
                    <a:gd name="connsiteY0" fmla="*/ 0 h 215900"/>
                    <a:gd name="connsiteX1" fmla="*/ 622 w 35547"/>
                    <a:gd name="connsiteY1" fmla="*/ 85725 h 215900"/>
                    <a:gd name="connsiteX2" fmla="*/ 35547 w 35547"/>
                    <a:gd name="connsiteY2" fmla="*/ 215900 h 215900"/>
                  </a:gdLst>
                  <a:ahLst/>
                  <a:cxnLst>
                    <a:cxn ang="0">
                      <a:pos x="connsiteX0" y="connsiteY0"/>
                    </a:cxn>
                    <a:cxn ang="0">
                      <a:pos x="connsiteX1" y="connsiteY1"/>
                    </a:cxn>
                    <a:cxn ang="0">
                      <a:pos x="connsiteX2" y="connsiteY2"/>
                    </a:cxn>
                  </a:cxnLst>
                  <a:rect l="l" t="t" r="r" b="b"/>
                  <a:pathLst>
                    <a:path w="35547" h="215900">
                      <a:moveTo>
                        <a:pt x="16497" y="0"/>
                      </a:moveTo>
                      <a:cubicBezTo>
                        <a:pt x="6972" y="24871"/>
                        <a:pt x="-2553" y="49742"/>
                        <a:pt x="622" y="85725"/>
                      </a:cubicBezTo>
                      <a:cubicBezTo>
                        <a:pt x="3797" y="121708"/>
                        <a:pt x="19672" y="168804"/>
                        <a:pt x="35547" y="21590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1" name="Freeform 170">
                  <a:extLst>
                    <a:ext uri="{FF2B5EF4-FFF2-40B4-BE49-F238E27FC236}">
                      <a16:creationId xmlns:a16="http://schemas.microsoft.com/office/drawing/2014/main" id="{25C2AC33-014F-BE45-A4C6-932D7F7ABA91}"/>
                    </a:ext>
                  </a:extLst>
                </p:cNvPr>
                <p:cNvSpPr/>
                <p:nvPr/>
              </p:nvSpPr>
              <p:spPr>
                <a:xfrm>
                  <a:off x="3374882" y="4121150"/>
                  <a:ext cx="54118" cy="187325"/>
                </a:xfrm>
                <a:custGeom>
                  <a:avLst/>
                  <a:gdLst>
                    <a:gd name="connsiteX0" fmla="*/ 54118 w 54118"/>
                    <a:gd name="connsiteY0" fmla="*/ 0 h 187325"/>
                    <a:gd name="connsiteX1" fmla="*/ 143 w 54118"/>
                    <a:gd name="connsiteY1" fmla="*/ 73025 h 187325"/>
                    <a:gd name="connsiteX2" fmla="*/ 41418 w 54118"/>
                    <a:gd name="connsiteY2" fmla="*/ 187325 h 187325"/>
                  </a:gdLst>
                  <a:ahLst/>
                  <a:cxnLst>
                    <a:cxn ang="0">
                      <a:pos x="connsiteX0" y="connsiteY0"/>
                    </a:cxn>
                    <a:cxn ang="0">
                      <a:pos x="connsiteX1" y="connsiteY1"/>
                    </a:cxn>
                    <a:cxn ang="0">
                      <a:pos x="connsiteX2" y="connsiteY2"/>
                    </a:cxn>
                  </a:cxnLst>
                  <a:rect l="l" t="t" r="r" b="b"/>
                  <a:pathLst>
                    <a:path w="54118" h="187325">
                      <a:moveTo>
                        <a:pt x="54118" y="0"/>
                      </a:moveTo>
                      <a:cubicBezTo>
                        <a:pt x="28189" y="20902"/>
                        <a:pt x="2260" y="41804"/>
                        <a:pt x="143" y="73025"/>
                      </a:cubicBezTo>
                      <a:cubicBezTo>
                        <a:pt x="-1974" y="104246"/>
                        <a:pt x="19722" y="145785"/>
                        <a:pt x="41418" y="187325"/>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2" name="Freeform 171">
                  <a:extLst>
                    <a:ext uri="{FF2B5EF4-FFF2-40B4-BE49-F238E27FC236}">
                      <a16:creationId xmlns:a16="http://schemas.microsoft.com/office/drawing/2014/main" id="{44E02388-A4A7-3F45-B232-67BDD1C746D1}"/>
                    </a:ext>
                  </a:extLst>
                </p:cNvPr>
                <p:cNvSpPr/>
                <p:nvPr/>
              </p:nvSpPr>
              <p:spPr>
                <a:xfrm>
                  <a:off x="3578225" y="4162425"/>
                  <a:ext cx="48033" cy="171450"/>
                </a:xfrm>
                <a:custGeom>
                  <a:avLst/>
                  <a:gdLst>
                    <a:gd name="connsiteX0" fmla="*/ 0 w 48033"/>
                    <a:gd name="connsiteY0" fmla="*/ 0 h 171450"/>
                    <a:gd name="connsiteX1" fmla="*/ 47625 w 48033"/>
                    <a:gd name="connsiteY1" fmla="*/ 107950 h 171450"/>
                    <a:gd name="connsiteX2" fmla="*/ 19050 w 48033"/>
                    <a:gd name="connsiteY2" fmla="*/ 171450 h 171450"/>
                  </a:gdLst>
                  <a:ahLst/>
                  <a:cxnLst>
                    <a:cxn ang="0">
                      <a:pos x="connsiteX0" y="connsiteY0"/>
                    </a:cxn>
                    <a:cxn ang="0">
                      <a:pos x="connsiteX1" y="connsiteY1"/>
                    </a:cxn>
                    <a:cxn ang="0">
                      <a:pos x="connsiteX2" y="connsiteY2"/>
                    </a:cxn>
                  </a:cxnLst>
                  <a:rect l="l" t="t" r="r" b="b"/>
                  <a:pathLst>
                    <a:path w="48033" h="171450">
                      <a:moveTo>
                        <a:pt x="0" y="0"/>
                      </a:moveTo>
                      <a:cubicBezTo>
                        <a:pt x="22225" y="39687"/>
                        <a:pt x="44450" y="79375"/>
                        <a:pt x="47625" y="107950"/>
                      </a:cubicBezTo>
                      <a:cubicBezTo>
                        <a:pt x="50800" y="136525"/>
                        <a:pt x="34925" y="153987"/>
                        <a:pt x="19050" y="17145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3" name="Freeform 172">
                  <a:extLst>
                    <a:ext uri="{FF2B5EF4-FFF2-40B4-BE49-F238E27FC236}">
                      <a16:creationId xmlns:a16="http://schemas.microsoft.com/office/drawing/2014/main" id="{37C8117D-2288-5D4D-B36A-CDE213EBB07B}"/>
                    </a:ext>
                  </a:extLst>
                </p:cNvPr>
                <p:cNvSpPr/>
                <p:nvPr/>
              </p:nvSpPr>
              <p:spPr>
                <a:xfrm>
                  <a:off x="3698875" y="4133850"/>
                  <a:ext cx="123825" cy="133350"/>
                </a:xfrm>
                <a:custGeom>
                  <a:avLst/>
                  <a:gdLst>
                    <a:gd name="connsiteX0" fmla="*/ 0 w 123825"/>
                    <a:gd name="connsiteY0" fmla="*/ 0 h 133350"/>
                    <a:gd name="connsiteX1" fmla="*/ 66675 w 123825"/>
                    <a:gd name="connsiteY1" fmla="*/ 101600 h 133350"/>
                    <a:gd name="connsiteX2" fmla="*/ 123825 w 123825"/>
                    <a:gd name="connsiteY2" fmla="*/ 133350 h 133350"/>
                  </a:gdLst>
                  <a:ahLst/>
                  <a:cxnLst>
                    <a:cxn ang="0">
                      <a:pos x="connsiteX0" y="connsiteY0"/>
                    </a:cxn>
                    <a:cxn ang="0">
                      <a:pos x="connsiteX1" y="connsiteY1"/>
                    </a:cxn>
                    <a:cxn ang="0">
                      <a:pos x="connsiteX2" y="connsiteY2"/>
                    </a:cxn>
                  </a:cxnLst>
                  <a:rect l="l" t="t" r="r" b="b"/>
                  <a:pathLst>
                    <a:path w="123825" h="133350">
                      <a:moveTo>
                        <a:pt x="0" y="0"/>
                      </a:moveTo>
                      <a:cubicBezTo>
                        <a:pt x="23019" y="39687"/>
                        <a:pt x="46038" y="79375"/>
                        <a:pt x="66675" y="101600"/>
                      </a:cubicBezTo>
                      <a:cubicBezTo>
                        <a:pt x="87312" y="123825"/>
                        <a:pt x="105568" y="128587"/>
                        <a:pt x="123825" y="13335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4" name="Freeform 173">
                  <a:extLst>
                    <a:ext uri="{FF2B5EF4-FFF2-40B4-BE49-F238E27FC236}">
                      <a16:creationId xmlns:a16="http://schemas.microsoft.com/office/drawing/2014/main" id="{C8A72F49-38CC-C846-A796-4A4FF0B377E2}"/>
                    </a:ext>
                  </a:extLst>
                </p:cNvPr>
                <p:cNvSpPr/>
                <p:nvPr/>
              </p:nvSpPr>
              <p:spPr>
                <a:xfrm>
                  <a:off x="3771900" y="4067175"/>
                  <a:ext cx="158750" cy="66129"/>
                </a:xfrm>
                <a:custGeom>
                  <a:avLst/>
                  <a:gdLst>
                    <a:gd name="connsiteX0" fmla="*/ 0 w 158750"/>
                    <a:gd name="connsiteY0" fmla="*/ 0 h 66129"/>
                    <a:gd name="connsiteX1" fmla="*/ 69850 w 158750"/>
                    <a:gd name="connsiteY1" fmla="*/ 60325 h 66129"/>
                    <a:gd name="connsiteX2" fmla="*/ 158750 w 158750"/>
                    <a:gd name="connsiteY2" fmla="*/ 60325 h 66129"/>
                  </a:gdLst>
                  <a:ahLst/>
                  <a:cxnLst>
                    <a:cxn ang="0">
                      <a:pos x="connsiteX0" y="connsiteY0"/>
                    </a:cxn>
                    <a:cxn ang="0">
                      <a:pos x="connsiteX1" y="connsiteY1"/>
                    </a:cxn>
                    <a:cxn ang="0">
                      <a:pos x="connsiteX2" y="connsiteY2"/>
                    </a:cxn>
                  </a:cxnLst>
                  <a:rect l="l" t="t" r="r" b="b"/>
                  <a:pathLst>
                    <a:path w="158750" h="66129">
                      <a:moveTo>
                        <a:pt x="0" y="0"/>
                      </a:moveTo>
                      <a:cubicBezTo>
                        <a:pt x="21696" y="25135"/>
                        <a:pt x="43392" y="50271"/>
                        <a:pt x="69850" y="60325"/>
                      </a:cubicBezTo>
                      <a:cubicBezTo>
                        <a:pt x="96308" y="70379"/>
                        <a:pt x="127529" y="65352"/>
                        <a:pt x="158750" y="60325"/>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5" name="Freeform 174">
                  <a:extLst>
                    <a:ext uri="{FF2B5EF4-FFF2-40B4-BE49-F238E27FC236}">
                      <a16:creationId xmlns:a16="http://schemas.microsoft.com/office/drawing/2014/main" id="{2B99FE22-FD11-5F4D-BAD2-4E3C8201A4A7}"/>
                    </a:ext>
                  </a:extLst>
                </p:cNvPr>
                <p:cNvSpPr/>
                <p:nvPr/>
              </p:nvSpPr>
              <p:spPr>
                <a:xfrm>
                  <a:off x="3800211" y="3928933"/>
                  <a:ext cx="187325" cy="41275"/>
                </a:xfrm>
                <a:custGeom>
                  <a:avLst/>
                  <a:gdLst>
                    <a:gd name="connsiteX0" fmla="*/ 0 w 187325"/>
                    <a:gd name="connsiteY0" fmla="*/ 41275 h 41275"/>
                    <a:gd name="connsiteX1" fmla="*/ 34925 w 187325"/>
                    <a:gd name="connsiteY1" fmla="*/ 0 h 41275"/>
                    <a:gd name="connsiteX2" fmla="*/ 120650 w 187325"/>
                    <a:gd name="connsiteY2" fmla="*/ 41275 h 41275"/>
                    <a:gd name="connsiteX3" fmla="*/ 187325 w 187325"/>
                    <a:gd name="connsiteY3" fmla="*/ 0 h 41275"/>
                  </a:gdLst>
                  <a:ahLst/>
                  <a:cxnLst>
                    <a:cxn ang="0">
                      <a:pos x="connsiteX0" y="connsiteY0"/>
                    </a:cxn>
                    <a:cxn ang="0">
                      <a:pos x="connsiteX1" y="connsiteY1"/>
                    </a:cxn>
                    <a:cxn ang="0">
                      <a:pos x="connsiteX2" y="connsiteY2"/>
                    </a:cxn>
                    <a:cxn ang="0">
                      <a:pos x="connsiteX3" y="connsiteY3"/>
                    </a:cxn>
                  </a:cxnLst>
                  <a:rect l="l" t="t" r="r" b="b"/>
                  <a:pathLst>
                    <a:path w="187325" h="41275">
                      <a:moveTo>
                        <a:pt x="0" y="41275"/>
                      </a:moveTo>
                      <a:cubicBezTo>
                        <a:pt x="7408" y="20637"/>
                        <a:pt x="14817" y="0"/>
                        <a:pt x="34925" y="0"/>
                      </a:cubicBezTo>
                      <a:cubicBezTo>
                        <a:pt x="55033" y="0"/>
                        <a:pt x="95250" y="41275"/>
                        <a:pt x="120650" y="41275"/>
                      </a:cubicBezTo>
                      <a:cubicBezTo>
                        <a:pt x="146050" y="41275"/>
                        <a:pt x="166687" y="20637"/>
                        <a:pt x="187325"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6" name="Freeform 175">
                  <a:extLst>
                    <a:ext uri="{FF2B5EF4-FFF2-40B4-BE49-F238E27FC236}">
                      <a16:creationId xmlns:a16="http://schemas.microsoft.com/office/drawing/2014/main" id="{D8C1A2AC-E941-7949-9053-9798EB149C4A}"/>
                    </a:ext>
                  </a:extLst>
                </p:cNvPr>
                <p:cNvSpPr/>
                <p:nvPr/>
              </p:nvSpPr>
              <p:spPr>
                <a:xfrm>
                  <a:off x="3762375" y="3743325"/>
                  <a:ext cx="189570" cy="85725"/>
                </a:xfrm>
                <a:custGeom>
                  <a:avLst/>
                  <a:gdLst>
                    <a:gd name="connsiteX0" fmla="*/ 0 w 189570"/>
                    <a:gd name="connsiteY0" fmla="*/ 85725 h 85725"/>
                    <a:gd name="connsiteX1" fmla="*/ 53975 w 189570"/>
                    <a:gd name="connsiteY1" fmla="*/ 9525 h 85725"/>
                    <a:gd name="connsiteX2" fmla="*/ 171450 w 189570"/>
                    <a:gd name="connsiteY2" fmla="*/ 19050 h 85725"/>
                    <a:gd name="connsiteX3" fmla="*/ 187325 w 189570"/>
                    <a:gd name="connsiteY3" fmla="*/ 0 h 85725"/>
                  </a:gdLst>
                  <a:ahLst/>
                  <a:cxnLst>
                    <a:cxn ang="0">
                      <a:pos x="connsiteX0" y="connsiteY0"/>
                    </a:cxn>
                    <a:cxn ang="0">
                      <a:pos x="connsiteX1" y="connsiteY1"/>
                    </a:cxn>
                    <a:cxn ang="0">
                      <a:pos x="connsiteX2" y="connsiteY2"/>
                    </a:cxn>
                    <a:cxn ang="0">
                      <a:pos x="connsiteX3" y="connsiteY3"/>
                    </a:cxn>
                  </a:cxnLst>
                  <a:rect l="l" t="t" r="r" b="b"/>
                  <a:pathLst>
                    <a:path w="189570" h="85725">
                      <a:moveTo>
                        <a:pt x="0" y="85725"/>
                      </a:moveTo>
                      <a:cubicBezTo>
                        <a:pt x="12700" y="53181"/>
                        <a:pt x="25400" y="20637"/>
                        <a:pt x="53975" y="9525"/>
                      </a:cubicBezTo>
                      <a:cubicBezTo>
                        <a:pt x="82550" y="-1587"/>
                        <a:pt x="149225" y="20637"/>
                        <a:pt x="171450" y="19050"/>
                      </a:cubicBezTo>
                      <a:cubicBezTo>
                        <a:pt x="193675" y="17463"/>
                        <a:pt x="190500" y="8731"/>
                        <a:pt x="187325"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7" name="Freeform 176">
                  <a:extLst>
                    <a:ext uri="{FF2B5EF4-FFF2-40B4-BE49-F238E27FC236}">
                      <a16:creationId xmlns:a16="http://schemas.microsoft.com/office/drawing/2014/main" id="{BE4AB03C-387E-C146-9171-F32D0538DD25}"/>
                    </a:ext>
                  </a:extLst>
                </p:cNvPr>
                <p:cNvSpPr/>
                <p:nvPr/>
              </p:nvSpPr>
              <p:spPr>
                <a:xfrm>
                  <a:off x="3701742" y="3632200"/>
                  <a:ext cx="120958" cy="149225"/>
                </a:xfrm>
                <a:custGeom>
                  <a:avLst/>
                  <a:gdLst>
                    <a:gd name="connsiteX0" fmla="*/ 9833 w 120958"/>
                    <a:gd name="connsiteY0" fmla="*/ 149225 h 149225"/>
                    <a:gd name="connsiteX1" fmla="*/ 3483 w 120958"/>
                    <a:gd name="connsiteY1" fmla="*/ 79375 h 149225"/>
                    <a:gd name="connsiteX2" fmla="*/ 57458 w 120958"/>
                    <a:gd name="connsiteY2" fmla="*/ 15875 h 149225"/>
                    <a:gd name="connsiteX3" fmla="*/ 120958 w 120958"/>
                    <a:gd name="connsiteY3" fmla="*/ 0 h 149225"/>
                  </a:gdLst>
                  <a:ahLst/>
                  <a:cxnLst>
                    <a:cxn ang="0">
                      <a:pos x="connsiteX0" y="connsiteY0"/>
                    </a:cxn>
                    <a:cxn ang="0">
                      <a:pos x="connsiteX1" y="connsiteY1"/>
                    </a:cxn>
                    <a:cxn ang="0">
                      <a:pos x="connsiteX2" y="connsiteY2"/>
                    </a:cxn>
                    <a:cxn ang="0">
                      <a:pos x="connsiteX3" y="connsiteY3"/>
                    </a:cxn>
                  </a:cxnLst>
                  <a:rect l="l" t="t" r="r" b="b"/>
                  <a:pathLst>
                    <a:path w="120958" h="149225">
                      <a:moveTo>
                        <a:pt x="9833" y="149225"/>
                      </a:moveTo>
                      <a:cubicBezTo>
                        <a:pt x="2689" y="125412"/>
                        <a:pt x="-4455" y="101600"/>
                        <a:pt x="3483" y="79375"/>
                      </a:cubicBezTo>
                      <a:cubicBezTo>
                        <a:pt x="11421" y="57150"/>
                        <a:pt x="37879" y="29104"/>
                        <a:pt x="57458" y="15875"/>
                      </a:cubicBezTo>
                      <a:cubicBezTo>
                        <a:pt x="77037" y="2646"/>
                        <a:pt x="98997" y="1323"/>
                        <a:pt x="120958"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8" name="Freeform 177">
                  <a:extLst>
                    <a:ext uri="{FF2B5EF4-FFF2-40B4-BE49-F238E27FC236}">
                      <a16:creationId xmlns:a16="http://schemas.microsoft.com/office/drawing/2014/main" id="{18A8508B-7387-074E-82FF-A5E0CBE5A4AC}"/>
                    </a:ext>
                  </a:extLst>
                </p:cNvPr>
                <p:cNvSpPr/>
                <p:nvPr/>
              </p:nvSpPr>
              <p:spPr>
                <a:xfrm>
                  <a:off x="3565252" y="3543300"/>
                  <a:ext cx="46265" cy="177800"/>
                </a:xfrm>
                <a:custGeom>
                  <a:avLst/>
                  <a:gdLst>
                    <a:gd name="connsiteX0" fmla="*/ 273 w 46265"/>
                    <a:gd name="connsiteY0" fmla="*/ 177800 h 177800"/>
                    <a:gd name="connsiteX1" fmla="*/ 6623 w 46265"/>
                    <a:gd name="connsiteY1" fmla="*/ 92075 h 177800"/>
                    <a:gd name="connsiteX2" fmla="*/ 44723 w 46265"/>
                    <a:gd name="connsiteY2" fmla="*/ 41275 h 177800"/>
                    <a:gd name="connsiteX3" fmla="*/ 35198 w 46265"/>
                    <a:gd name="connsiteY3" fmla="*/ 0 h 177800"/>
                  </a:gdLst>
                  <a:ahLst/>
                  <a:cxnLst>
                    <a:cxn ang="0">
                      <a:pos x="connsiteX0" y="connsiteY0"/>
                    </a:cxn>
                    <a:cxn ang="0">
                      <a:pos x="connsiteX1" y="connsiteY1"/>
                    </a:cxn>
                    <a:cxn ang="0">
                      <a:pos x="connsiteX2" y="connsiteY2"/>
                    </a:cxn>
                    <a:cxn ang="0">
                      <a:pos x="connsiteX3" y="connsiteY3"/>
                    </a:cxn>
                  </a:cxnLst>
                  <a:rect l="l" t="t" r="r" b="b"/>
                  <a:pathLst>
                    <a:path w="46265" h="177800">
                      <a:moveTo>
                        <a:pt x="273" y="177800"/>
                      </a:moveTo>
                      <a:cubicBezTo>
                        <a:pt x="-256" y="146314"/>
                        <a:pt x="-785" y="114829"/>
                        <a:pt x="6623" y="92075"/>
                      </a:cubicBezTo>
                      <a:cubicBezTo>
                        <a:pt x="14031" y="69321"/>
                        <a:pt x="39960" y="56621"/>
                        <a:pt x="44723" y="41275"/>
                      </a:cubicBezTo>
                      <a:cubicBezTo>
                        <a:pt x="49486" y="25929"/>
                        <a:pt x="42342" y="12964"/>
                        <a:pt x="35198"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79" name="Freeform 178">
                  <a:extLst>
                    <a:ext uri="{FF2B5EF4-FFF2-40B4-BE49-F238E27FC236}">
                      <a16:creationId xmlns:a16="http://schemas.microsoft.com/office/drawing/2014/main" id="{391E7D2C-570C-FB44-B728-D91DECFFE67A}"/>
                    </a:ext>
                  </a:extLst>
                </p:cNvPr>
                <p:cNvSpPr/>
                <p:nvPr/>
              </p:nvSpPr>
              <p:spPr>
                <a:xfrm>
                  <a:off x="3403897" y="3517900"/>
                  <a:ext cx="59425" cy="152400"/>
                </a:xfrm>
                <a:custGeom>
                  <a:avLst/>
                  <a:gdLst>
                    <a:gd name="connsiteX0" fmla="*/ 2878 w 59425"/>
                    <a:gd name="connsiteY0" fmla="*/ 152400 h 152400"/>
                    <a:gd name="connsiteX1" fmla="*/ 6053 w 59425"/>
                    <a:gd name="connsiteY1" fmla="*/ 69850 h 152400"/>
                    <a:gd name="connsiteX2" fmla="*/ 56853 w 59425"/>
                    <a:gd name="connsiteY2" fmla="*/ 28575 h 152400"/>
                    <a:gd name="connsiteX3" fmla="*/ 47328 w 59425"/>
                    <a:gd name="connsiteY3" fmla="*/ 0 h 152400"/>
                  </a:gdLst>
                  <a:ahLst/>
                  <a:cxnLst>
                    <a:cxn ang="0">
                      <a:pos x="connsiteX0" y="connsiteY0"/>
                    </a:cxn>
                    <a:cxn ang="0">
                      <a:pos x="connsiteX1" y="connsiteY1"/>
                    </a:cxn>
                    <a:cxn ang="0">
                      <a:pos x="connsiteX2" y="connsiteY2"/>
                    </a:cxn>
                    <a:cxn ang="0">
                      <a:pos x="connsiteX3" y="connsiteY3"/>
                    </a:cxn>
                  </a:cxnLst>
                  <a:rect l="l" t="t" r="r" b="b"/>
                  <a:pathLst>
                    <a:path w="59425" h="152400">
                      <a:moveTo>
                        <a:pt x="2878" y="152400"/>
                      </a:moveTo>
                      <a:cubicBezTo>
                        <a:pt x="-33" y="121443"/>
                        <a:pt x="-2943" y="90487"/>
                        <a:pt x="6053" y="69850"/>
                      </a:cubicBezTo>
                      <a:cubicBezTo>
                        <a:pt x="15049" y="49212"/>
                        <a:pt x="49974" y="40217"/>
                        <a:pt x="56853" y="28575"/>
                      </a:cubicBezTo>
                      <a:cubicBezTo>
                        <a:pt x="63732" y="16933"/>
                        <a:pt x="55530" y="8466"/>
                        <a:pt x="47328"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80" name="Freeform 179">
                  <a:extLst>
                    <a:ext uri="{FF2B5EF4-FFF2-40B4-BE49-F238E27FC236}">
                      <a16:creationId xmlns:a16="http://schemas.microsoft.com/office/drawing/2014/main" id="{B8F0A4CF-2EB1-FE4F-9B98-EAF56A119F04}"/>
                    </a:ext>
                  </a:extLst>
                </p:cNvPr>
                <p:cNvSpPr/>
                <p:nvPr/>
              </p:nvSpPr>
              <p:spPr>
                <a:xfrm>
                  <a:off x="3230695" y="3456001"/>
                  <a:ext cx="47597" cy="155576"/>
                </a:xfrm>
                <a:custGeom>
                  <a:avLst/>
                  <a:gdLst>
                    <a:gd name="connsiteX0" fmla="*/ 8701 w 47597"/>
                    <a:gd name="connsiteY0" fmla="*/ 155575 h 155575"/>
                    <a:gd name="connsiteX1" fmla="*/ 2351 w 47597"/>
                    <a:gd name="connsiteY1" fmla="*/ 69850 h 155575"/>
                    <a:gd name="connsiteX2" fmla="*/ 43626 w 47597"/>
                    <a:gd name="connsiteY2" fmla="*/ 25400 h 155575"/>
                    <a:gd name="connsiteX3" fmla="*/ 43626 w 47597"/>
                    <a:gd name="connsiteY3" fmla="*/ 0 h 155575"/>
                  </a:gdLst>
                  <a:ahLst/>
                  <a:cxnLst>
                    <a:cxn ang="0">
                      <a:pos x="connsiteX0" y="connsiteY0"/>
                    </a:cxn>
                    <a:cxn ang="0">
                      <a:pos x="connsiteX1" y="connsiteY1"/>
                    </a:cxn>
                    <a:cxn ang="0">
                      <a:pos x="connsiteX2" y="connsiteY2"/>
                    </a:cxn>
                    <a:cxn ang="0">
                      <a:pos x="connsiteX3" y="connsiteY3"/>
                    </a:cxn>
                  </a:cxnLst>
                  <a:rect l="l" t="t" r="r" b="b"/>
                  <a:pathLst>
                    <a:path w="47597" h="155575">
                      <a:moveTo>
                        <a:pt x="8701" y="155575"/>
                      </a:moveTo>
                      <a:cubicBezTo>
                        <a:pt x="2615" y="123560"/>
                        <a:pt x="-3470" y="91546"/>
                        <a:pt x="2351" y="69850"/>
                      </a:cubicBezTo>
                      <a:cubicBezTo>
                        <a:pt x="8172" y="48154"/>
                        <a:pt x="36747" y="37042"/>
                        <a:pt x="43626" y="25400"/>
                      </a:cubicBezTo>
                      <a:cubicBezTo>
                        <a:pt x="50505" y="13758"/>
                        <a:pt x="47065" y="6879"/>
                        <a:pt x="43626"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81" name="Freeform 180">
                  <a:extLst>
                    <a:ext uri="{FF2B5EF4-FFF2-40B4-BE49-F238E27FC236}">
                      <a16:creationId xmlns:a16="http://schemas.microsoft.com/office/drawing/2014/main" id="{FD11E44B-74D0-7C41-A7CD-30A0CBFF60F1}"/>
                    </a:ext>
                  </a:extLst>
                </p:cNvPr>
                <p:cNvSpPr/>
                <p:nvPr/>
              </p:nvSpPr>
              <p:spPr>
                <a:xfrm>
                  <a:off x="3039650" y="3454670"/>
                  <a:ext cx="30772" cy="139700"/>
                </a:xfrm>
                <a:custGeom>
                  <a:avLst/>
                  <a:gdLst>
                    <a:gd name="connsiteX0" fmla="*/ 25712 w 30772"/>
                    <a:gd name="connsiteY0" fmla="*/ 139700 h 139700"/>
                    <a:gd name="connsiteX1" fmla="*/ 28887 w 30772"/>
                    <a:gd name="connsiteY1" fmla="*/ 76200 h 139700"/>
                    <a:gd name="connsiteX2" fmla="*/ 312 w 30772"/>
                    <a:gd name="connsiteY2" fmla="*/ 22225 h 139700"/>
                    <a:gd name="connsiteX3" fmla="*/ 16187 w 30772"/>
                    <a:gd name="connsiteY3" fmla="*/ 0 h 139700"/>
                  </a:gdLst>
                  <a:ahLst/>
                  <a:cxnLst>
                    <a:cxn ang="0">
                      <a:pos x="connsiteX0" y="connsiteY0"/>
                    </a:cxn>
                    <a:cxn ang="0">
                      <a:pos x="connsiteX1" y="connsiteY1"/>
                    </a:cxn>
                    <a:cxn ang="0">
                      <a:pos x="connsiteX2" y="connsiteY2"/>
                    </a:cxn>
                    <a:cxn ang="0">
                      <a:pos x="connsiteX3" y="connsiteY3"/>
                    </a:cxn>
                  </a:cxnLst>
                  <a:rect l="l" t="t" r="r" b="b"/>
                  <a:pathLst>
                    <a:path w="30772" h="139700">
                      <a:moveTo>
                        <a:pt x="25712" y="139700"/>
                      </a:moveTo>
                      <a:cubicBezTo>
                        <a:pt x="29416" y="117739"/>
                        <a:pt x="33120" y="95779"/>
                        <a:pt x="28887" y="76200"/>
                      </a:cubicBezTo>
                      <a:cubicBezTo>
                        <a:pt x="24654" y="56621"/>
                        <a:pt x="2429" y="34925"/>
                        <a:pt x="312" y="22225"/>
                      </a:cubicBezTo>
                      <a:cubicBezTo>
                        <a:pt x="-1805" y="9525"/>
                        <a:pt x="7191" y="4762"/>
                        <a:pt x="16187"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82" name="Freeform 181">
                  <a:extLst>
                    <a:ext uri="{FF2B5EF4-FFF2-40B4-BE49-F238E27FC236}">
                      <a16:creationId xmlns:a16="http://schemas.microsoft.com/office/drawing/2014/main" id="{7DCBB447-03CE-2348-AAE0-B7606AA43F55}"/>
                    </a:ext>
                  </a:extLst>
                </p:cNvPr>
                <p:cNvSpPr/>
                <p:nvPr/>
              </p:nvSpPr>
              <p:spPr>
                <a:xfrm>
                  <a:off x="2865022" y="3543299"/>
                  <a:ext cx="114300" cy="101600"/>
                </a:xfrm>
                <a:custGeom>
                  <a:avLst/>
                  <a:gdLst>
                    <a:gd name="connsiteX0" fmla="*/ 114300 w 114300"/>
                    <a:gd name="connsiteY0" fmla="*/ 101600 h 101600"/>
                    <a:gd name="connsiteX1" fmla="*/ 69850 w 114300"/>
                    <a:gd name="connsiteY1" fmla="*/ 19050 h 101600"/>
                    <a:gd name="connsiteX2" fmla="*/ 0 w 114300"/>
                    <a:gd name="connsiteY2" fmla="*/ 0 h 101600"/>
                  </a:gdLst>
                  <a:ahLst/>
                  <a:cxnLst>
                    <a:cxn ang="0">
                      <a:pos x="connsiteX0" y="connsiteY0"/>
                    </a:cxn>
                    <a:cxn ang="0">
                      <a:pos x="connsiteX1" y="connsiteY1"/>
                    </a:cxn>
                    <a:cxn ang="0">
                      <a:pos x="connsiteX2" y="connsiteY2"/>
                    </a:cxn>
                  </a:cxnLst>
                  <a:rect l="l" t="t" r="r" b="b"/>
                  <a:pathLst>
                    <a:path w="114300" h="101600">
                      <a:moveTo>
                        <a:pt x="114300" y="101600"/>
                      </a:moveTo>
                      <a:cubicBezTo>
                        <a:pt x="101600" y="68791"/>
                        <a:pt x="88900" y="35983"/>
                        <a:pt x="69850" y="19050"/>
                      </a:cubicBezTo>
                      <a:cubicBezTo>
                        <a:pt x="50800" y="2117"/>
                        <a:pt x="25400" y="1058"/>
                        <a:pt x="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83" name="Freeform 182">
                  <a:extLst>
                    <a:ext uri="{FF2B5EF4-FFF2-40B4-BE49-F238E27FC236}">
                      <a16:creationId xmlns:a16="http://schemas.microsoft.com/office/drawing/2014/main" id="{DE04F092-350A-804A-A072-8A6CDE5B312C}"/>
                    </a:ext>
                  </a:extLst>
                </p:cNvPr>
                <p:cNvSpPr/>
                <p:nvPr/>
              </p:nvSpPr>
              <p:spPr>
                <a:xfrm>
                  <a:off x="2752725" y="3625850"/>
                  <a:ext cx="165100" cy="117475"/>
                </a:xfrm>
                <a:custGeom>
                  <a:avLst/>
                  <a:gdLst>
                    <a:gd name="connsiteX0" fmla="*/ 165100 w 165100"/>
                    <a:gd name="connsiteY0" fmla="*/ 117475 h 117475"/>
                    <a:gd name="connsiteX1" fmla="*/ 85725 w 165100"/>
                    <a:gd name="connsiteY1" fmla="*/ 107950 h 117475"/>
                    <a:gd name="connsiteX2" fmla="*/ 15875 w 165100"/>
                    <a:gd name="connsiteY2" fmla="*/ 76200 h 117475"/>
                    <a:gd name="connsiteX3" fmla="*/ 34925 w 165100"/>
                    <a:gd name="connsiteY3" fmla="*/ 31750 h 117475"/>
                    <a:gd name="connsiteX4" fmla="*/ 0 w 165100"/>
                    <a:gd name="connsiteY4" fmla="*/ 0 h 1174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00" h="117475">
                      <a:moveTo>
                        <a:pt x="165100" y="117475"/>
                      </a:moveTo>
                      <a:cubicBezTo>
                        <a:pt x="137848" y="116152"/>
                        <a:pt x="110596" y="114829"/>
                        <a:pt x="85725" y="107950"/>
                      </a:cubicBezTo>
                      <a:cubicBezTo>
                        <a:pt x="60854" y="101071"/>
                        <a:pt x="24342" y="88900"/>
                        <a:pt x="15875" y="76200"/>
                      </a:cubicBezTo>
                      <a:cubicBezTo>
                        <a:pt x="7408" y="63500"/>
                        <a:pt x="37571" y="44450"/>
                        <a:pt x="34925" y="31750"/>
                      </a:cubicBezTo>
                      <a:cubicBezTo>
                        <a:pt x="32279" y="19050"/>
                        <a:pt x="16139" y="9525"/>
                        <a:pt x="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84" name="Freeform 183">
                  <a:extLst>
                    <a:ext uri="{FF2B5EF4-FFF2-40B4-BE49-F238E27FC236}">
                      <a16:creationId xmlns:a16="http://schemas.microsoft.com/office/drawing/2014/main" id="{CCC468EB-A560-B645-B659-6326B67C6788}"/>
                    </a:ext>
                  </a:extLst>
                </p:cNvPr>
                <p:cNvSpPr/>
                <p:nvPr/>
              </p:nvSpPr>
              <p:spPr>
                <a:xfrm>
                  <a:off x="2687369" y="3825877"/>
                  <a:ext cx="238125" cy="76210"/>
                </a:xfrm>
                <a:custGeom>
                  <a:avLst/>
                  <a:gdLst>
                    <a:gd name="connsiteX0" fmla="*/ 238125 w 238125"/>
                    <a:gd name="connsiteY0" fmla="*/ 38100 h 76210"/>
                    <a:gd name="connsiteX1" fmla="*/ 111125 w 238125"/>
                    <a:gd name="connsiteY1" fmla="*/ 76200 h 76210"/>
                    <a:gd name="connsiteX2" fmla="*/ 85725 w 238125"/>
                    <a:gd name="connsiteY2" fmla="*/ 34925 h 76210"/>
                    <a:gd name="connsiteX3" fmla="*/ 60325 w 238125"/>
                    <a:gd name="connsiteY3" fmla="*/ 6350 h 76210"/>
                    <a:gd name="connsiteX4" fmla="*/ 0 w 238125"/>
                    <a:gd name="connsiteY4" fmla="*/ 0 h 762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125" h="76210">
                      <a:moveTo>
                        <a:pt x="238125" y="38100"/>
                      </a:moveTo>
                      <a:cubicBezTo>
                        <a:pt x="187325" y="57414"/>
                        <a:pt x="136525" y="76729"/>
                        <a:pt x="111125" y="76200"/>
                      </a:cubicBezTo>
                      <a:cubicBezTo>
                        <a:pt x="85725" y="75671"/>
                        <a:pt x="94192" y="46567"/>
                        <a:pt x="85725" y="34925"/>
                      </a:cubicBezTo>
                      <a:cubicBezTo>
                        <a:pt x="77258" y="23283"/>
                        <a:pt x="74612" y="12171"/>
                        <a:pt x="60325" y="6350"/>
                      </a:cubicBezTo>
                      <a:cubicBezTo>
                        <a:pt x="46038" y="529"/>
                        <a:pt x="23019" y="264"/>
                        <a:pt x="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146" name="Oval 145">
                <a:extLst>
                  <a:ext uri="{FF2B5EF4-FFF2-40B4-BE49-F238E27FC236}">
                    <a16:creationId xmlns:a16="http://schemas.microsoft.com/office/drawing/2014/main" id="{6AEED8E3-1D2F-3F4D-9D39-B66B49EA077B}"/>
                  </a:ext>
                </a:extLst>
              </p:cNvPr>
              <p:cNvSpPr/>
              <p:nvPr/>
            </p:nvSpPr>
            <p:spPr>
              <a:xfrm>
                <a:off x="1806233" y="4189541"/>
                <a:ext cx="41932" cy="47287"/>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7" name="Oval 146">
                <a:extLst>
                  <a:ext uri="{FF2B5EF4-FFF2-40B4-BE49-F238E27FC236}">
                    <a16:creationId xmlns:a16="http://schemas.microsoft.com/office/drawing/2014/main" id="{F22632E5-98A8-D44C-8FD7-93510AD9FD37}"/>
                  </a:ext>
                </a:extLst>
              </p:cNvPr>
              <p:cNvSpPr/>
              <p:nvPr/>
            </p:nvSpPr>
            <p:spPr>
              <a:xfrm>
                <a:off x="1840158" y="4142254"/>
                <a:ext cx="59702" cy="65415"/>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8" name="Rounded Rectangle 147">
                <a:extLst>
                  <a:ext uri="{FF2B5EF4-FFF2-40B4-BE49-F238E27FC236}">
                    <a16:creationId xmlns:a16="http://schemas.microsoft.com/office/drawing/2014/main" id="{F05E645C-9639-3E44-A6D2-1BAD775C2502}"/>
                  </a:ext>
                </a:extLst>
              </p:cNvPr>
              <p:cNvSpPr/>
              <p:nvPr/>
            </p:nvSpPr>
            <p:spPr>
              <a:xfrm rot="10800000">
                <a:off x="1836403" y="4420570"/>
                <a:ext cx="241358" cy="119898"/>
              </a:xfrm>
              <a:prstGeom prst="roundRect">
                <a:avLst>
                  <a:gd name="adj" fmla="val 50000"/>
                </a:avLst>
              </a:prstGeom>
              <a:solidFill>
                <a:schemeClr val="tx1"/>
              </a:solidFill>
              <a:ln w="22225" cmpd="dbl">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49" name="Freeform 148">
                <a:extLst>
                  <a:ext uri="{FF2B5EF4-FFF2-40B4-BE49-F238E27FC236}">
                    <a16:creationId xmlns:a16="http://schemas.microsoft.com/office/drawing/2014/main" id="{E92F87CC-32B4-9346-9085-375024E22449}"/>
                  </a:ext>
                </a:extLst>
              </p:cNvPr>
              <p:cNvSpPr/>
              <p:nvPr/>
            </p:nvSpPr>
            <p:spPr>
              <a:xfrm>
                <a:off x="1670050" y="4450815"/>
                <a:ext cx="155575" cy="51339"/>
              </a:xfrm>
              <a:custGeom>
                <a:avLst/>
                <a:gdLst>
                  <a:gd name="connsiteX0" fmla="*/ 155575 w 155575"/>
                  <a:gd name="connsiteY0" fmla="*/ 32285 h 51339"/>
                  <a:gd name="connsiteX1" fmla="*/ 114300 w 155575"/>
                  <a:gd name="connsiteY1" fmla="*/ 3710 h 51339"/>
                  <a:gd name="connsiteX2" fmla="*/ 82550 w 155575"/>
                  <a:gd name="connsiteY2" fmla="*/ 51335 h 51339"/>
                  <a:gd name="connsiteX3" fmla="*/ 50800 w 155575"/>
                  <a:gd name="connsiteY3" fmla="*/ 535 h 51339"/>
                  <a:gd name="connsiteX4" fmla="*/ 0 w 155575"/>
                  <a:gd name="connsiteY4" fmla="*/ 29110 h 51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575" h="51339">
                    <a:moveTo>
                      <a:pt x="155575" y="32285"/>
                    </a:moveTo>
                    <a:cubicBezTo>
                      <a:pt x="141023" y="16410"/>
                      <a:pt x="126471" y="535"/>
                      <a:pt x="114300" y="3710"/>
                    </a:cubicBezTo>
                    <a:cubicBezTo>
                      <a:pt x="102129" y="6885"/>
                      <a:pt x="93133" y="51864"/>
                      <a:pt x="82550" y="51335"/>
                    </a:cubicBezTo>
                    <a:cubicBezTo>
                      <a:pt x="71967" y="50806"/>
                      <a:pt x="64558" y="4239"/>
                      <a:pt x="50800" y="535"/>
                    </a:cubicBezTo>
                    <a:cubicBezTo>
                      <a:pt x="37042" y="-3169"/>
                      <a:pt x="18521" y="12970"/>
                      <a:pt x="0" y="29110"/>
                    </a:cubicBezTo>
                  </a:path>
                </a:pathLst>
              </a:cu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0" name="Oval 149">
                <a:extLst>
                  <a:ext uri="{FF2B5EF4-FFF2-40B4-BE49-F238E27FC236}">
                    <a16:creationId xmlns:a16="http://schemas.microsoft.com/office/drawing/2014/main" id="{8ACC86D9-94C8-C04A-83B1-CEB3A2403D13}"/>
                  </a:ext>
                </a:extLst>
              </p:cNvPr>
              <p:cNvSpPr/>
              <p:nvPr/>
            </p:nvSpPr>
            <p:spPr>
              <a:xfrm rot="4041249">
                <a:off x="1877080" y="4437260"/>
                <a:ext cx="71634" cy="78447"/>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1" name="Oval 150">
                <a:extLst>
                  <a:ext uri="{FF2B5EF4-FFF2-40B4-BE49-F238E27FC236}">
                    <a16:creationId xmlns:a16="http://schemas.microsoft.com/office/drawing/2014/main" id="{A727B2CA-3788-F049-A4A9-32BC79B73426}"/>
                  </a:ext>
                </a:extLst>
              </p:cNvPr>
              <p:cNvSpPr/>
              <p:nvPr/>
            </p:nvSpPr>
            <p:spPr>
              <a:xfrm rot="4041249">
                <a:off x="1956103" y="4445663"/>
                <a:ext cx="41932" cy="45778"/>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2" name="Oval 151">
                <a:extLst>
                  <a:ext uri="{FF2B5EF4-FFF2-40B4-BE49-F238E27FC236}">
                    <a16:creationId xmlns:a16="http://schemas.microsoft.com/office/drawing/2014/main" id="{0D774AEB-3EE2-E148-BD9B-9F9FC1A2CBA5}"/>
                  </a:ext>
                </a:extLst>
              </p:cNvPr>
              <p:cNvSpPr/>
              <p:nvPr/>
            </p:nvSpPr>
            <p:spPr>
              <a:xfrm>
                <a:off x="2189817" y="4430040"/>
                <a:ext cx="168275" cy="163318"/>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p>
            </p:txBody>
          </p:sp>
          <p:cxnSp>
            <p:nvCxnSpPr>
              <p:cNvPr id="153" name="Straight Connector 152">
                <a:extLst>
                  <a:ext uri="{FF2B5EF4-FFF2-40B4-BE49-F238E27FC236}">
                    <a16:creationId xmlns:a16="http://schemas.microsoft.com/office/drawing/2014/main" id="{F1302FA3-7407-5A47-A781-728804DED2CF}"/>
                  </a:ext>
                </a:extLst>
              </p:cNvPr>
              <p:cNvCxnSpPr>
                <a:stCxn id="152" idx="0"/>
              </p:cNvCxnSpPr>
              <p:nvPr/>
            </p:nvCxnSpPr>
            <p:spPr>
              <a:xfrm flipV="1">
                <a:off x="2273955" y="4381500"/>
                <a:ext cx="3199" cy="4854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54" name="Oval 153">
                <a:extLst>
                  <a:ext uri="{FF2B5EF4-FFF2-40B4-BE49-F238E27FC236}">
                    <a16:creationId xmlns:a16="http://schemas.microsoft.com/office/drawing/2014/main" id="{E97C261C-63E1-B646-AAAC-F49B7276CB98}"/>
                  </a:ext>
                </a:extLst>
              </p:cNvPr>
              <p:cNvSpPr/>
              <p:nvPr/>
            </p:nvSpPr>
            <p:spPr>
              <a:xfrm>
                <a:off x="2257457" y="4337948"/>
                <a:ext cx="45719" cy="45719"/>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5" name="Straight Connector 154">
                <a:extLst>
                  <a:ext uri="{FF2B5EF4-FFF2-40B4-BE49-F238E27FC236}">
                    <a16:creationId xmlns:a16="http://schemas.microsoft.com/office/drawing/2014/main" id="{41CF0F03-45D0-484C-9CE3-52EDBD80457C}"/>
                  </a:ext>
                </a:extLst>
              </p:cNvPr>
              <p:cNvCxnSpPr>
                <a:endCxn id="152" idx="1"/>
              </p:cNvCxnSpPr>
              <p:nvPr/>
            </p:nvCxnSpPr>
            <p:spPr>
              <a:xfrm>
                <a:off x="2202357" y="4427219"/>
                <a:ext cx="12103" cy="26738"/>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56" name="Oval 155">
                <a:extLst>
                  <a:ext uri="{FF2B5EF4-FFF2-40B4-BE49-F238E27FC236}">
                    <a16:creationId xmlns:a16="http://schemas.microsoft.com/office/drawing/2014/main" id="{9A0E3BE0-D5AA-904D-8AD6-A626F337D9F7}"/>
                  </a:ext>
                </a:extLst>
              </p:cNvPr>
              <p:cNvSpPr/>
              <p:nvPr/>
            </p:nvSpPr>
            <p:spPr>
              <a:xfrm>
                <a:off x="2168071" y="4381524"/>
                <a:ext cx="45719" cy="45719"/>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57" name="Oval 156">
                <a:extLst>
                  <a:ext uri="{FF2B5EF4-FFF2-40B4-BE49-F238E27FC236}">
                    <a16:creationId xmlns:a16="http://schemas.microsoft.com/office/drawing/2014/main" id="{A22E9AD3-4D9B-DC46-934D-76C2A1B6B06D}"/>
                  </a:ext>
                </a:extLst>
              </p:cNvPr>
              <p:cNvSpPr/>
              <p:nvPr/>
            </p:nvSpPr>
            <p:spPr>
              <a:xfrm>
                <a:off x="2360901" y="4367462"/>
                <a:ext cx="45719" cy="45719"/>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58" name="Straight Connector 157">
                <a:extLst>
                  <a:ext uri="{FF2B5EF4-FFF2-40B4-BE49-F238E27FC236}">
                    <a16:creationId xmlns:a16="http://schemas.microsoft.com/office/drawing/2014/main" id="{E4CC00E5-01A6-0F49-94CF-639898590D59}"/>
                  </a:ext>
                </a:extLst>
              </p:cNvPr>
              <p:cNvCxnSpPr/>
              <p:nvPr/>
            </p:nvCxnSpPr>
            <p:spPr>
              <a:xfrm flipV="1">
                <a:off x="2321067" y="4396322"/>
                <a:ext cx="54328" cy="48495"/>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59" name="Oval 158">
                <a:extLst>
                  <a:ext uri="{FF2B5EF4-FFF2-40B4-BE49-F238E27FC236}">
                    <a16:creationId xmlns:a16="http://schemas.microsoft.com/office/drawing/2014/main" id="{D7E25C53-504B-0746-BEAC-15CA0339C96B}"/>
                  </a:ext>
                </a:extLst>
              </p:cNvPr>
              <p:cNvSpPr/>
              <p:nvPr/>
            </p:nvSpPr>
            <p:spPr>
              <a:xfrm flipH="1">
                <a:off x="2106694" y="4476656"/>
                <a:ext cx="45719" cy="45719"/>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60" name="Straight Connector 159">
                <a:extLst>
                  <a:ext uri="{FF2B5EF4-FFF2-40B4-BE49-F238E27FC236}">
                    <a16:creationId xmlns:a16="http://schemas.microsoft.com/office/drawing/2014/main" id="{0BF9E42A-8662-8049-BCCA-660221EE075D}"/>
                  </a:ext>
                </a:extLst>
              </p:cNvPr>
              <p:cNvCxnSpPr>
                <a:endCxn id="152" idx="2"/>
              </p:cNvCxnSpPr>
              <p:nvPr/>
            </p:nvCxnSpPr>
            <p:spPr>
              <a:xfrm>
                <a:off x="2132827" y="4495509"/>
                <a:ext cx="56990" cy="1619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35428EF3-962C-8443-84BD-D5D6EBD18B9A}"/>
                  </a:ext>
                </a:extLst>
              </p:cNvPr>
              <p:cNvCxnSpPr/>
              <p:nvPr/>
            </p:nvCxnSpPr>
            <p:spPr>
              <a:xfrm flipV="1">
                <a:off x="2179282" y="4499275"/>
                <a:ext cx="105348" cy="94083"/>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62" name="Oval 161">
                <a:extLst>
                  <a:ext uri="{FF2B5EF4-FFF2-40B4-BE49-F238E27FC236}">
                    <a16:creationId xmlns:a16="http://schemas.microsoft.com/office/drawing/2014/main" id="{953EC4CA-5B77-D447-B4DB-0B8646C737FC}"/>
                  </a:ext>
                </a:extLst>
              </p:cNvPr>
              <p:cNvSpPr/>
              <p:nvPr/>
            </p:nvSpPr>
            <p:spPr>
              <a:xfrm flipH="1">
                <a:off x="2143225" y="4579040"/>
                <a:ext cx="45719" cy="45719"/>
              </a:xfrm>
              <a:prstGeom prst="ellipse">
                <a:avLst/>
              </a:prstGeom>
              <a:solidFill>
                <a:schemeClr val="tx1"/>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cxnSp>
            <p:nvCxnSpPr>
              <p:cNvPr id="163" name="Straight Connector 162">
                <a:extLst>
                  <a:ext uri="{FF2B5EF4-FFF2-40B4-BE49-F238E27FC236}">
                    <a16:creationId xmlns:a16="http://schemas.microsoft.com/office/drawing/2014/main" id="{2CEB53D8-A761-1E41-88D5-0E20A3BDCDB2}"/>
                  </a:ext>
                </a:extLst>
              </p:cNvPr>
              <p:cNvCxnSpPr/>
              <p:nvPr/>
            </p:nvCxnSpPr>
            <p:spPr>
              <a:xfrm flipV="1">
                <a:off x="2239393" y="4550189"/>
                <a:ext cx="27100" cy="112962"/>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164" name="Oval 163">
                <a:extLst>
                  <a:ext uri="{FF2B5EF4-FFF2-40B4-BE49-F238E27FC236}">
                    <a16:creationId xmlns:a16="http://schemas.microsoft.com/office/drawing/2014/main" id="{93F05BA6-80DD-7642-9319-F32141C6E36C}"/>
                  </a:ext>
                </a:extLst>
              </p:cNvPr>
              <p:cNvSpPr/>
              <p:nvPr/>
            </p:nvSpPr>
            <p:spPr>
              <a:xfrm rot="4041249">
                <a:off x="2222127" y="4504362"/>
                <a:ext cx="69523" cy="72653"/>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65" name="Oval 164">
                <a:extLst>
                  <a:ext uri="{FF2B5EF4-FFF2-40B4-BE49-F238E27FC236}">
                    <a16:creationId xmlns:a16="http://schemas.microsoft.com/office/drawing/2014/main" id="{C4D135BA-A7F9-FD40-89B1-19E234271D38}"/>
                  </a:ext>
                </a:extLst>
              </p:cNvPr>
              <p:cNvSpPr/>
              <p:nvPr/>
            </p:nvSpPr>
            <p:spPr>
              <a:xfrm rot="4041249">
                <a:off x="2268934" y="4470892"/>
                <a:ext cx="41932" cy="45778"/>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166" name="Oval 165">
                <a:extLst>
                  <a:ext uri="{FF2B5EF4-FFF2-40B4-BE49-F238E27FC236}">
                    <a16:creationId xmlns:a16="http://schemas.microsoft.com/office/drawing/2014/main" id="{E77EB108-6C4C-4241-BA5B-3DDB2B2D6A6F}"/>
                  </a:ext>
                </a:extLst>
              </p:cNvPr>
              <p:cNvSpPr/>
              <p:nvPr/>
            </p:nvSpPr>
            <p:spPr>
              <a:xfrm rot="4041249">
                <a:off x="2291726" y="4510642"/>
                <a:ext cx="45719" cy="45719"/>
              </a:xfrm>
              <a:prstGeom prst="ellipse">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
          <p:nvSpPr>
            <p:cNvPr id="131" name="TextBox 130">
              <a:extLst>
                <a:ext uri="{FF2B5EF4-FFF2-40B4-BE49-F238E27FC236}">
                  <a16:creationId xmlns:a16="http://schemas.microsoft.com/office/drawing/2014/main" id="{8CAA76C3-D3E9-1846-9473-CD86409EF2B5}"/>
                </a:ext>
              </a:extLst>
            </p:cNvPr>
            <p:cNvSpPr txBox="1"/>
            <p:nvPr/>
          </p:nvSpPr>
          <p:spPr>
            <a:xfrm>
              <a:off x="9699956" y="1464996"/>
              <a:ext cx="1893467" cy="707886"/>
            </a:xfrm>
            <a:prstGeom prst="rect">
              <a:avLst/>
            </a:prstGeom>
            <a:noFill/>
          </p:spPr>
          <p:txBody>
            <a:bodyPr wrap="none" rtlCol="0">
              <a:spAutoFit/>
            </a:bodyPr>
            <a:lstStyle/>
            <a:p>
              <a:pPr algn="ctr"/>
              <a:r>
                <a:rPr lang="en-GB" sz="2000" dirty="0">
                  <a:latin typeface="Arial" panose="020B0604020202020204" pitchFamily="34" charset="0"/>
                  <a:cs typeface="Arial" panose="020B0604020202020204" pitchFamily="34" charset="0"/>
                </a:rPr>
                <a:t>Metabolites</a:t>
              </a:r>
            </a:p>
            <a:p>
              <a:pPr algn="ctr"/>
              <a:r>
                <a:rPr lang="en-GB" sz="2000" b="1" dirty="0">
                  <a:latin typeface="Arial" panose="020B0604020202020204" pitchFamily="34" charset="0"/>
                  <a:cs typeface="Arial" panose="020B0604020202020204" pitchFamily="34" charset="0"/>
                </a:rPr>
                <a:t>Metabolomics</a:t>
              </a:r>
            </a:p>
          </p:txBody>
        </p:sp>
        <p:sp>
          <p:nvSpPr>
            <p:cNvPr id="139" name="TextBox 138">
              <a:extLst>
                <a:ext uri="{FF2B5EF4-FFF2-40B4-BE49-F238E27FC236}">
                  <a16:creationId xmlns:a16="http://schemas.microsoft.com/office/drawing/2014/main" id="{0991A5FB-F724-DA41-8AF7-D428EB426F77}"/>
                </a:ext>
              </a:extLst>
            </p:cNvPr>
            <p:cNvSpPr txBox="1"/>
            <p:nvPr/>
          </p:nvSpPr>
          <p:spPr>
            <a:xfrm>
              <a:off x="5193125" y="1464996"/>
              <a:ext cx="1423788" cy="707886"/>
            </a:xfrm>
            <a:prstGeom prst="rect">
              <a:avLst/>
            </a:prstGeom>
            <a:noFill/>
          </p:spPr>
          <p:txBody>
            <a:bodyPr wrap="none" rtlCol="0">
              <a:spAutoFit/>
            </a:bodyPr>
            <a:lstStyle/>
            <a:p>
              <a:pPr algn="ctr"/>
              <a:r>
                <a:rPr lang="en-GB" sz="2000" dirty="0">
                  <a:latin typeface="Arial" panose="020B0604020202020204" pitchFamily="34" charset="0"/>
                  <a:cs typeface="Arial" panose="020B0604020202020204" pitchFamily="34" charset="0"/>
                </a:rPr>
                <a:t>DNA</a:t>
              </a:r>
            </a:p>
            <a:p>
              <a:pPr algn="ctr"/>
              <a:r>
                <a:rPr lang="en-GB" sz="2000" b="1" dirty="0">
                  <a:latin typeface="Arial" panose="020B0604020202020204" pitchFamily="34" charset="0"/>
                  <a:cs typeface="Arial" panose="020B0604020202020204" pitchFamily="34" charset="0"/>
                </a:rPr>
                <a:t>Genomics</a:t>
              </a:r>
            </a:p>
          </p:txBody>
        </p:sp>
        <p:sp>
          <p:nvSpPr>
            <p:cNvPr id="140" name="TextBox 139">
              <a:extLst>
                <a:ext uri="{FF2B5EF4-FFF2-40B4-BE49-F238E27FC236}">
                  <a16:creationId xmlns:a16="http://schemas.microsoft.com/office/drawing/2014/main" id="{7C413DA6-21A0-814A-8158-BDDD1B2E1BC4}"/>
                </a:ext>
              </a:extLst>
            </p:cNvPr>
            <p:cNvSpPr txBox="1"/>
            <p:nvPr/>
          </p:nvSpPr>
          <p:spPr>
            <a:xfrm>
              <a:off x="4466988" y="3221289"/>
              <a:ext cx="2164632" cy="707886"/>
            </a:xfrm>
            <a:prstGeom prst="rect">
              <a:avLst/>
            </a:prstGeom>
            <a:noFill/>
          </p:spPr>
          <p:txBody>
            <a:bodyPr wrap="none" rtlCol="0">
              <a:spAutoFit/>
            </a:bodyPr>
            <a:lstStyle/>
            <a:p>
              <a:pPr algn="ctr"/>
              <a:r>
                <a:rPr lang="en-GB" sz="2000" dirty="0">
                  <a:latin typeface="Arial" panose="020B0604020202020204" pitchFamily="34" charset="0"/>
                  <a:cs typeface="Arial" panose="020B0604020202020204" pitchFamily="34" charset="0"/>
                </a:rPr>
                <a:t>RNA</a:t>
              </a:r>
            </a:p>
            <a:p>
              <a:pPr algn="ctr"/>
              <a:r>
                <a:rPr lang="en-GB" sz="2000" b="1" dirty="0">
                  <a:latin typeface="Arial" panose="020B0604020202020204" pitchFamily="34" charset="0"/>
                  <a:cs typeface="Arial" panose="020B0604020202020204" pitchFamily="34" charset="0"/>
                </a:rPr>
                <a:t>Transcriptomics</a:t>
              </a:r>
            </a:p>
          </p:txBody>
        </p:sp>
        <p:sp>
          <p:nvSpPr>
            <p:cNvPr id="141" name="TextBox 140">
              <a:extLst>
                <a:ext uri="{FF2B5EF4-FFF2-40B4-BE49-F238E27FC236}">
                  <a16:creationId xmlns:a16="http://schemas.microsoft.com/office/drawing/2014/main" id="{AA1FC186-AE0A-9145-9F5C-616CF008B9C9}"/>
                </a:ext>
              </a:extLst>
            </p:cNvPr>
            <p:cNvSpPr txBox="1"/>
            <p:nvPr/>
          </p:nvSpPr>
          <p:spPr>
            <a:xfrm>
              <a:off x="5005082" y="5030925"/>
              <a:ext cx="1580882" cy="707886"/>
            </a:xfrm>
            <a:prstGeom prst="rect">
              <a:avLst/>
            </a:prstGeom>
            <a:noFill/>
          </p:spPr>
          <p:txBody>
            <a:bodyPr wrap="none" rtlCol="0">
              <a:spAutoFit/>
            </a:bodyPr>
            <a:lstStyle/>
            <a:p>
              <a:pPr algn="ctr"/>
              <a:r>
                <a:rPr lang="en-GB" sz="2000" dirty="0">
                  <a:latin typeface="Arial" panose="020B0604020202020204" pitchFamily="34" charset="0"/>
                  <a:cs typeface="Arial" panose="020B0604020202020204" pitchFamily="34" charset="0"/>
                </a:rPr>
                <a:t>Proteins</a:t>
              </a:r>
            </a:p>
            <a:p>
              <a:pPr algn="ctr"/>
              <a:r>
                <a:rPr lang="en-GB" sz="2000" b="1" dirty="0">
                  <a:latin typeface="Arial" panose="020B0604020202020204" pitchFamily="34" charset="0"/>
                  <a:cs typeface="Arial" panose="020B0604020202020204" pitchFamily="34" charset="0"/>
                </a:rPr>
                <a:t>Proteomics</a:t>
              </a:r>
            </a:p>
          </p:txBody>
        </p:sp>
        <p:sp>
          <p:nvSpPr>
            <p:cNvPr id="142" name="TextBox 141">
              <a:extLst>
                <a:ext uri="{FF2B5EF4-FFF2-40B4-BE49-F238E27FC236}">
                  <a16:creationId xmlns:a16="http://schemas.microsoft.com/office/drawing/2014/main" id="{803C0E2D-A994-5148-9F3B-C06270DDADBE}"/>
                </a:ext>
              </a:extLst>
            </p:cNvPr>
            <p:cNvSpPr txBox="1"/>
            <p:nvPr/>
          </p:nvSpPr>
          <p:spPr>
            <a:xfrm>
              <a:off x="9718331" y="4822974"/>
              <a:ext cx="1965603" cy="707886"/>
            </a:xfrm>
            <a:prstGeom prst="rect">
              <a:avLst/>
            </a:prstGeom>
            <a:noFill/>
          </p:spPr>
          <p:txBody>
            <a:bodyPr wrap="none" rtlCol="0">
              <a:spAutoFit/>
            </a:bodyPr>
            <a:lstStyle/>
            <a:p>
              <a:pPr algn="ctr"/>
              <a:r>
                <a:rPr lang="en-GB" sz="2000" dirty="0">
                  <a:latin typeface="Arial" panose="020B0604020202020204" pitchFamily="34" charset="0"/>
                  <a:cs typeface="Arial" panose="020B0604020202020204" pitchFamily="34" charset="0"/>
                </a:rPr>
                <a:t>Microbiome</a:t>
              </a:r>
            </a:p>
            <a:p>
              <a:pPr algn="ctr"/>
              <a:r>
                <a:rPr lang="en-GB" sz="2000" b="1" dirty="0">
                  <a:latin typeface="Arial" panose="020B0604020202020204" pitchFamily="34" charset="0"/>
                  <a:cs typeface="Arial" panose="020B0604020202020204" pitchFamily="34" charset="0"/>
                </a:rPr>
                <a:t>Metagenomics</a:t>
              </a:r>
            </a:p>
          </p:txBody>
        </p:sp>
        <p:pic>
          <p:nvPicPr>
            <p:cNvPr id="110" name="Picture 109">
              <a:extLst>
                <a:ext uri="{FF2B5EF4-FFF2-40B4-BE49-F238E27FC236}">
                  <a16:creationId xmlns:a16="http://schemas.microsoft.com/office/drawing/2014/main" id="{277E51D7-8BA8-AB46-8185-F63DF1D04BA4}"/>
                </a:ext>
              </a:extLst>
            </p:cNvPr>
            <p:cNvPicPr>
              <a:picLocks noChangeAspect="1"/>
            </p:cNvPicPr>
            <p:nvPr/>
          </p:nvPicPr>
          <p:blipFill>
            <a:blip r:embed="rId7"/>
            <a:stretch>
              <a:fillRect/>
            </a:stretch>
          </p:blipFill>
          <p:spPr>
            <a:xfrm>
              <a:off x="8057926" y="807704"/>
              <a:ext cx="1660405" cy="1306800"/>
            </a:xfrm>
            <a:prstGeom prst="rect">
              <a:avLst/>
            </a:prstGeom>
          </p:spPr>
        </p:pic>
        <p:pic>
          <p:nvPicPr>
            <p:cNvPr id="111" name="Picture 110">
              <a:extLst>
                <a:ext uri="{FF2B5EF4-FFF2-40B4-BE49-F238E27FC236}">
                  <a16:creationId xmlns:a16="http://schemas.microsoft.com/office/drawing/2014/main" id="{FF00DDB7-7BC8-034D-B151-CB95A8AC00C2}"/>
                </a:ext>
              </a:extLst>
            </p:cNvPr>
            <p:cNvPicPr>
              <a:picLocks noChangeAspect="1"/>
            </p:cNvPicPr>
            <p:nvPr/>
          </p:nvPicPr>
          <p:blipFill>
            <a:blip r:embed="rId8"/>
            <a:stretch>
              <a:fillRect/>
            </a:stretch>
          </p:blipFill>
          <p:spPr>
            <a:xfrm>
              <a:off x="8213693" y="3642656"/>
              <a:ext cx="1641098" cy="1306800"/>
            </a:xfrm>
            <a:prstGeom prst="rect">
              <a:avLst/>
            </a:prstGeom>
          </p:spPr>
        </p:pic>
        <p:pic>
          <p:nvPicPr>
            <p:cNvPr id="3" name="Picture 2">
              <a:extLst>
                <a:ext uri="{FF2B5EF4-FFF2-40B4-BE49-F238E27FC236}">
                  <a16:creationId xmlns:a16="http://schemas.microsoft.com/office/drawing/2014/main" id="{3F476B1D-48C0-6248-9297-8D24504DEEE5}"/>
                </a:ext>
              </a:extLst>
            </p:cNvPr>
            <p:cNvPicPr>
              <a:picLocks noChangeAspect="1"/>
            </p:cNvPicPr>
            <p:nvPr/>
          </p:nvPicPr>
          <p:blipFill>
            <a:blip r:embed="rId9"/>
            <a:stretch>
              <a:fillRect/>
            </a:stretch>
          </p:blipFill>
          <p:spPr>
            <a:xfrm>
              <a:off x="8334575" y="2417418"/>
              <a:ext cx="1337407" cy="1052958"/>
            </a:xfrm>
            <a:prstGeom prst="rect">
              <a:avLst/>
            </a:prstGeom>
          </p:spPr>
        </p:pic>
        <p:pic>
          <p:nvPicPr>
            <p:cNvPr id="5" name="Picture 4">
              <a:extLst>
                <a:ext uri="{FF2B5EF4-FFF2-40B4-BE49-F238E27FC236}">
                  <a16:creationId xmlns:a16="http://schemas.microsoft.com/office/drawing/2014/main" id="{6A6C6ABA-E376-D145-BDAA-77F97656D6BE}"/>
                </a:ext>
              </a:extLst>
            </p:cNvPr>
            <p:cNvPicPr>
              <a:picLocks noChangeAspect="1"/>
            </p:cNvPicPr>
            <p:nvPr/>
          </p:nvPicPr>
          <p:blipFill>
            <a:blip r:embed="rId10"/>
            <a:stretch>
              <a:fillRect/>
            </a:stretch>
          </p:blipFill>
          <p:spPr>
            <a:xfrm>
              <a:off x="8446795" y="5187052"/>
              <a:ext cx="1106195" cy="1076027"/>
            </a:xfrm>
            <a:prstGeom prst="rect">
              <a:avLst/>
            </a:prstGeom>
          </p:spPr>
        </p:pic>
      </p:grpSp>
      <p:pic>
        <p:nvPicPr>
          <p:cNvPr id="114" name="Picture 113">
            <a:extLst>
              <a:ext uri="{FF2B5EF4-FFF2-40B4-BE49-F238E27FC236}">
                <a16:creationId xmlns:a16="http://schemas.microsoft.com/office/drawing/2014/main" id="{139518CE-010C-E241-94D6-0936E9ED23C1}"/>
              </a:ext>
            </a:extLst>
          </p:cNvPr>
          <p:cNvPicPr>
            <a:picLocks noChangeAspect="1"/>
          </p:cNvPicPr>
          <p:nvPr/>
        </p:nvPicPr>
        <p:blipFill>
          <a:blip r:embed="rId11"/>
          <a:stretch>
            <a:fillRect/>
          </a:stretch>
        </p:blipFill>
        <p:spPr>
          <a:xfrm rot="11700000">
            <a:off x="4750520" y="-140742"/>
            <a:ext cx="7856171" cy="6338682"/>
          </a:xfrm>
          <a:prstGeom prst="rect">
            <a:avLst/>
          </a:prstGeom>
        </p:spPr>
      </p:pic>
      <p:pic>
        <p:nvPicPr>
          <p:cNvPr id="115" name="Picture 114">
            <a:extLst>
              <a:ext uri="{FF2B5EF4-FFF2-40B4-BE49-F238E27FC236}">
                <a16:creationId xmlns:a16="http://schemas.microsoft.com/office/drawing/2014/main" id="{BE8EA142-1338-7145-8F49-78C805A30D57}"/>
              </a:ext>
            </a:extLst>
          </p:cNvPr>
          <p:cNvPicPr>
            <a:picLocks noChangeAspect="1"/>
          </p:cNvPicPr>
          <p:nvPr/>
        </p:nvPicPr>
        <p:blipFill>
          <a:blip r:embed="rId11"/>
          <a:stretch>
            <a:fillRect/>
          </a:stretch>
        </p:blipFill>
        <p:spPr>
          <a:xfrm rot="11700000">
            <a:off x="4750520" y="-140742"/>
            <a:ext cx="7856171" cy="6338682"/>
          </a:xfrm>
          <a:prstGeom prst="rect">
            <a:avLst/>
          </a:prstGeom>
        </p:spPr>
      </p:pic>
      <p:sp>
        <p:nvSpPr>
          <p:cNvPr id="118" name="Title 1">
            <a:extLst>
              <a:ext uri="{FF2B5EF4-FFF2-40B4-BE49-F238E27FC236}">
                <a16:creationId xmlns:a16="http://schemas.microsoft.com/office/drawing/2014/main" id="{ADFD4AEA-8FB5-C344-AFE3-4862DAFDFF65}"/>
              </a:ext>
            </a:extLst>
          </p:cNvPr>
          <p:cNvSpPr>
            <a:spLocks noGrp="1"/>
          </p:cNvSpPr>
          <p:nvPr>
            <p:ph type="title" idx="4294967295"/>
          </p:nvPr>
        </p:nvSpPr>
        <p:spPr>
          <a:xfrm>
            <a:off x="7010400" y="365125"/>
            <a:ext cx="5181600" cy="1325563"/>
          </a:xfrm>
        </p:spPr>
        <p:txBody>
          <a:bodyPr/>
          <a:lstStyle/>
          <a:p>
            <a:r>
              <a:rPr lang="en-US" dirty="0"/>
              <a:t>Systems Biology Paradigm</a:t>
            </a:r>
          </a:p>
        </p:txBody>
      </p:sp>
      <p:sp>
        <p:nvSpPr>
          <p:cNvPr id="119" name="Content Placeholder 2">
            <a:extLst>
              <a:ext uri="{FF2B5EF4-FFF2-40B4-BE49-F238E27FC236}">
                <a16:creationId xmlns:a16="http://schemas.microsoft.com/office/drawing/2014/main" id="{1BB4C689-DF0D-5748-A216-384EA35D7B15}"/>
              </a:ext>
            </a:extLst>
          </p:cNvPr>
          <p:cNvSpPr>
            <a:spLocks noGrp="1"/>
          </p:cNvSpPr>
          <p:nvPr>
            <p:ph sz="half" idx="4294967295"/>
          </p:nvPr>
        </p:nvSpPr>
        <p:spPr>
          <a:xfrm>
            <a:off x="7010400" y="1825625"/>
            <a:ext cx="5181600" cy="4351338"/>
          </a:xfrm>
        </p:spPr>
        <p:txBody>
          <a:bodyPr>
            <a:normAutofit/>
          </a:bodyPr>
          <a:lstStyle/>
          <a:p>
            <a:pPr marL="0" indent="0">
              <a:buNone/>
            </a:pPr>
            <a:r>
              <a:rPr lang="en-US" sz="1600" dirty="0"/>
              <a:t>(Definition taken from Institute of Systems Biology)</a:t>
            </a:r>
          </a:p>
          <a:p>
            <a:r>
              <a:rPr lang="en-US" sz="2400" b="1" dirty="0"/>
              <a:t>Holistic</a:t>
            </a:r>
            <a:r>
              <a:rPr lang="en-US" sz="2400" dirty="0"/>
              <a:t> approach to answer complex and important biological questions </a:t>
            </a:r>
          </a:p>
          <a:p>
            <a:r>
              <a:rPr lang="en-US" sz="2400" b="1" dirty="0"/>
              <a:t>Collaborative</a:t>
            </a:r>
            <a:r>
              <a:rPr lang="en-US" sz="2400" dirty="0"/>
              <a:t> effort from multiple disciplines</a:t>
            </a:r>
          </a:p>
          <a:p>
            <a:pPr lvl="1"/>
            <a:r>
              <a:rPr lang="en-US" dirty="0"/>
              <a:t>Biology</a:t>
            </a:r>
          </a:p>
          <a:p>
            <a:pPr lvl="1"/>
            <a:r>
              <a:rPr lang="en-US" dirty="0"/>
              <a:t>Computer Science</a:t>
            </a:r>
          </a:p>
          <a:p>
            <a:pPr lvl="1"/>
            <a:r>
              <a:rPr lang="en-US" dirty="0"/>
              <a:t>Physics, </a:t>
            </a:r>
            <a:r>
              <a:rPr lang="en-US" dirty="0" err="1"/>
              <a:t>etc</a:t>
            </a:r>
            <a:endParaRPr lang="en-US" dirty="0"/>
          </a:p>
          <a:p>
            <a:r>
              <a:rPr lang="en-US" sz="2400" b="1" dirty="0"/>
              <a:t>Predictive </a:t>
            </a:r>
            <a:r>
              <a:rPr lang="en-US" sz="2400" dirty="0"/>
              <a:t>analysis to understand the condition changes</a:t>
            </a:r>
            <a:endParaRPr lang="en-US" sz="2000" dirty="0"/>
          </a:p>
        </p:txBody>
      </p:sp>
      <p:sp>
        <p:nvSpPr>
          <p:cNvPr id="4" name="Slide Number Placeholder 3">
            <a:extLst>
              <a:ext uri="{FF2B5EF4-FFF2-40B4-BE49-F238E27FC236}">
                <a16:creationId xmlns:a16="http://schemas.microsoft.com/office/drawing/2014/main" id="{39B53124-362B-5448-ACF9-6F7D9110629E}"/>
              </a:ext>
            </a:extLst>
          </p:cNvPr>
          <p:cNvSpPr>
            <a:spLocks noGrp="1"/>
          </p:cNvSpPr>
          <p:nvPr>
            <p:ph type="sldNum" sz="quarter" idx="4294967295"/>
          </p:nvPr>
        </p:nvSpPr>
        <p:spPr>
          <a:xfrm>
            <a:off x="11387138" y="6364288"/>
            <a:ext cx="804862" cy="365125"/>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E8ABE20-C898-CC4F-B3BB-B9D1C5E7B4B4}" type="slidenum">
              <a:rPr lang="en-US" smtClean="0"/>
              <a:pPr/>
              <a:t>6</a:t>
            </a:fld>
            <a:endParaRPr lang="en-US"/>
          </a:p>
        </p:txBody>
      </p:sp>
    </p:spTree>
    <p:extLst>
      <p:ext uri="{BB962C8B-B14F-4D97-AF65-F5344CB8AC3E}">
        <p14:creationId xmlns:p14="http://schemas.microsoft.com/office/powerpoint/2010/main" val="1094982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nodeType="withEffect">
                                  <p:stCondLst>
                                    <p:cond delay="0"/>
                                  </p:stCondLst>
                                  <p:childTnLst>
                                    <p:animScale>
                                      <p:cBhvr>
                                        <p:cTn id="6" dur="500" fill="hold"/>
                                        <p:tgtEl>
                                          <p:spTgt spid="2"/>
                                        </p:tgtEl>
                                      </p:cBhvr>
                                      <p:by x="45000" y="45000"/>
                                    </p:animScale>
                                  </p:childTnLst>
                                </p:cTn>
                              </p:par>
                              <p:par>
                                <p:cTn id="7" presetID="1" presetClass="exit" presetSubtype="0" fill="hold" nodeType="withEffect">
                                  <p:stCondLst>
                                    <p:cond delay="0"/>
                                  </p:stCondLst>
                                  <p:childTnLst>
                                    <p:set>
                                      <p:cBhvr>
                                        <p:cTn id="8" dur="1" fill="hold">
                                          <p:stCondLst>
                                            <p:cond delay="0"/>
                                          </p:stCondLst>
                                        </p:cTn>
                                        <p:tgtEl>
                                          <p:spTgt spid="6"/>
                                        </p:tgtEl>
                                        <p:attrNameLst>
                                          <p:attrName>style.visibility</p:attrName>
                                        </p:attrNameLst>
                                      </p:cBhvr>
                                      <p:to>
                                        <p:strVal val="hidden"/>
                                      </p:to>
                                    </p:set>
                                  </p:childTnLst>
                                </p:cTn>
                              </p:par>
                              <p:par>
                                <p:cTn id="9" presetID="0" presetClass="path" presetSubtype="0" accel="50000" decel="50000" fill="hold" nodeType="withEffect">
                                  <p:stCondLst>
                                    <p:cond delay="0"/>
                                  </p:stCondLst>
                                  <p:childTnLst>
                                    <p:animMotion origin="layout" path="M -0.0013 0.00139 C 0.03555 -0.12199 0.07227 -0.24514 -0.00208 -0.29653 C -0.0763 -0.34792 -0.37604 -0.30648 -0.44727 -0.30741 " pathEditMode="relative" ptsTypes="AAA">
                                      <p:cBhvr>
                                        <p:cTn id="10" dur="2000" fill="hold"/>
                                        <p:tgtEl>
                                          <p:spTgt spid="2"/>
                                        </p:tgtEl>
                                        <p:attrNameLst>
                                          <p:attrName>ppt_x</p:attrName>
                                          <p:attrName>ppt_y</p:attrName>
                                        </p:attrNameLst>
                                      </p:cBhvr>
                                    </p:animMotion>
                                  </p:childTnLst>
                                </p:cTn>
                              </p:par>
                            </p:childTnLst>
                          </p:cTn>
                        </p:par>
                        <p:par>
                          <p:cTn id="11" fill="hold">
                            <p:stCondLst>
                              <p:cond delay="2000"/>
                            </p:stCondLst>
                            <p:childTnLst>
                              <p:par>
                                <p:cTn id="12" presetID="9" presetClass="entr" presetSubtype="0" fill="hold" nodeType="afterEffect">
                                  <p:stCondLst>
                                    <p:cond delay="0"/>
                                  </p:stCondLst>
                                  <p:childTnLst>
                                    <p:set>
                                      <p:cBhvr>
                                        <p:cTn id="13" dur="1" fill="hold">
                                          <p:stCondLst>
                                            <p:cond delay="0"/>
                                          </p:stCondLst>
                                        </p:cTn>
                                        <p:tgtEl>
                                          <p:spTgt spid="114"/>
                                        </p:tgtEl>
                                        <p:attrNameLst>
                                          <p:attrName>style.visibility</p:attrName>
                                        </p:attrNameLst>
                                      </p:cBhvr>
                                      <p:to>
                                        <p:strVal val="visible"/>
                                      </p:to>
                                    </p:set>
                                    <p:animEffect transition="in" filter="dissolve">
                                      <p:cBhvr>
                                        <p:cTn id="14" dur="500"/>
                                        <p:tgtEl>
                                          <p:spTgt spid="114"/>
                                        </p:tgtEl>
                                      </p:cBhvr>
                                    </p:animEffect>
                                  </p:childTnLst>
                                </p:cTn>
                              </p:par>
                              <p:par>
                                <p:cTn id="15" presetID="9" presetClass="entr" presetSubtype="0" fill="hold" nodeType="withEffect">
                                  <p:stCondLst>
                                    <p:cond delay="0"/>
                                  </p:stCondLst>
                                  <p:childTnLst>
                                    <p:set>
                                      <p:cBhvr>
                                        <p:cTn id="16" dur="1" fill="hold">
                                          <p:stCondLst>
                                            <p:cond delay="0"/>
                                          </p:stCondLst>
                                        </p:cTn>
                                        <p:tgtEl>
                                          <p:spTgt spid="115"/>
                                        </p:tgtEl>
                                        <p:attrNameLst>
                                          <p:attrName>style.visibility</p:attrName>
                                        </p:attrNameLst>
                                      </p:cBhvr>
                                      <p:to>
                                        <p:strVal val="visible"/>
                                      </p:to>
                                    </p:set>
                                    <p:animEffect transition="in" filter="dissolve">
                                      <p:cBhvr>
                                        <p:cTn id="17" dur="500"/>
                                        <p:tgtEl>
                                          <p:spTgt spid="115"/>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mph" presetSubtype="0" nodeType="clickEffect">
                                  <p:stCondLst>
                                    <p:cond delay="0"/>
                                  </p:stCondLst>
                                  <p:childTnLst>
                                    <p:set>
                                      <p:cBhvr>
                                        <p:cTn id="21" dur="indefinite"/>
                                        <p:tgtEl>
                                          <p:spTgt spid="114"/>
                                        </p:tgtEl>
                                        <p:attrNameLst>
                                          <p:attrName>style.opacity</p:attrName>
                                        </p:attrNameLst>
                                      </p:cBhvr>
                                      <p:to>
                                        <p:strVal val="0.05"/>
                                      </p:to>
                                    </p:set>
                                    <p:animEffect filter="image" prLst="opacity: 0.05">
                                      <p:cBhvr rctx="IE">
                                        <p:cTn id="22" dur="indefinite"/>
                                        <p:tgtEl>
                                          <p:spTgt spid="114"/>
                                        </p:tgtEl>
                                      </p:cBhvr>
                                    </p:animEffect>
                                  </p:childTnLst>
                                </p:cTn>
                              </p:par>
                              <p:par>
                                <p:cTn id="23" presetID="9" presetClass="exit" presetSubtype="0" fill="hold" nodeType="withEffect">
                                  <p:stCondLst>
                                    <p:cond delay="0"/>
                                  </p:stCondLst>
                                  <p:childTnLst>
                                    <p:animEffect transition="out" filter="dissolve">
                                      <p:cBhvr>
                                        <p:cTn id="24" dur="500"/>
                                        <p:tgtEl>
                                          <p:spTgt spid="115"/>
                                        </p:tgtEl>
                                      </p:cBhvr>
                                    </p:animEffect>
                                    <p:set>
                                      <p:cBhvr>
                                        <p:cTn id="25" dur="1" fill="hold">
                                          <p:stCondLst>
                                            <p:cond delay="499"/>
                                          </p:stCondLst>
                                        </p:cTn>
                                        <p:tgtEl>
                                          <p:spTgt spid="115"/>
                                        </p:tgtEl>
                                        <p:attrNameLst>
                                          <p:attrName>style.visibility</p:attrName>
                                        </p:attrNameLst>
                                      </p:cBhvr>
                                      <p:to>
                                        <p:strVal val="hidden"/>
                                      </p:to>
                                    </p:set>
                                  </p:childTnLst>
                                </p:cTn>
                              </p:par>
                            </p:childTnLst>
                          </p:cTn>
                        </p:par>
                        <p:par>
                          <p:cTn id="26" fill="hold">
                            <p:stCondLst>
                              <p:cond delay="500"/>
                            </p:stCondLst>
                            <p:childTnLst>
                              <p:par>
                                <p:cTn id="27" presetID="9" presetClass="entr" presetSubtype="0" fill="hold" grpId="0" nodeType="afterEffect">
                                  <p:stCondLst>
                                    <p:cond delay="0"/>
                                  </p:stCondLst>
                                  <p:childTnLst>
                                    <p:set>
                                      <p:cBhvr>
                                        <p:cTn id="28" dur="1" fill="hold">
                                          <p:stCondLst>
                                            <p:cond delay="0"/>
                                          </p:stCondLst>
                                        </p:cTn>
                                        <p:tgtEl>
                                          <p:spTgt spid="118"/>
                                        </p:tgtEl>
                                        <p:attrNameLst>
                                          <p:attrName>style.visibility</p:attrName>
                                        </p:attrNameLst>
                                      </p:cBhvr>
                                      <p:to>
                                        <p:strVal val="visible"/>
                                      </p:to>
                                    </p:set>
                                    <p:animEffect transition="in" filter="dissolve">
                                      <p:cBhvr>
                                        <p:cTn id="29" dur="500"/>
                                        <p:tgtEl>
                                          <p:spTgt spid="118"/>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nodeType="clickEffect">
                                  <p:stCondLst>
                                    <p:cond delay="0"/>
                                  </p:stCondLst>
                                  <p:childTnLst>
                                    <p:set>
                                      <p:cBhvr>
                                        <p:cTn id="33" dur="1" fill="hold">
                                          <p:stCondLst>
                                            <p:cond delay="0"/>
                                          </p:stCondLst>
                                        </p:cTn>
                                        <p:tgtEl>
                                          <p:spTgt spid="119">
                                            <p:txEl>
                                              <p:pRg st="0" end="0"/>
                                            </p:txEl>
                                          </p:spTgt>
                                        </p:tgtEl>
                                        <p:attrNameLst>
                                          <p:attrName>style.visibility</p:attrName>
                                        </p:attrNameLst>
                                      </p:cBhvr>
                                      <p:to>
                                        <p:strVal val="visible"/>
                                      </p:to>
                                    </p:set>
                                    <p:animEffect transition="in" filter="dissolve">
                                      <p:cBhvr>
                                        <p:cTn id="34" dur="500"/>
                                        <p:tgtEl>
                                          <p:spTgt spid="119">
                                            <p:txEl>
                                              <p:pRg st="0" end="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119">
                                            <p:txEl>
                                              <p:pRg st="1" end="1"/>
                                            </p:txEl>
                                          </p:spTgt>
                                        </p:tgtEl>
                                        <p:attrNameLst>
                                          <p:attrName>style.visibility</p:attrName>
                                        </p:attrNameLst>
                                      </p:cBhvr>
                                      <p:to>
                                        <p:strVal val="visible"/>
                                      </p:to>
                                    </p:set>
                                    <p:animEffect transition="in" filter="dissolve">
                                      <p:cBhvr>
                                        <p:cTn id="39" dur="500"/>
                                        <p:tgtEl>
                                          <p:spTgt spid="119">
                                            <p:txEl>
                                              <p:pRg st="1" end="1"/>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nodeType="clickEffect">
                                  <p:stCondLst>
                                    <p:cond delay="0"/>
                                  </p:stCondLst>
                                  <p:childTnLst>
                                    <p:set>
                                      <p:cBhvr>
                                        <p:cTn id="43" dur="1" fill="hold">
                                          <p:stCondLst>
                                            <p:cond delay="0"/>
                                          </p:stCondLst>
                                        </p:cTn>
                                        <p:tgtEl>
                                          <p:spTgt spid="119">
                                            <p:txEl>
                                              <p:pRg st="2" end="2"/>
                                            </p:txEl>
                                          </p:spTgt>
                                        </p:tgtEl>
                                        <p:attrNameLst>
                                          <p:attrName>style.visibility</p:attrName>
                                        </p:attrNameLst>
                                      </p:cBhvr>
                                      <p:to>
                                        <p:strVal val="visible"/>
                                      </p:to>
                                    </p:set>
                                    <p:animEffect transition="in" filter="dissolve">
                                      <p:cBhvr>
                                        <p:cTn id="44" dur="500"/>
                                        <p:tgtEl>
                                          <p:spTgt spid="119">
                                            <p:txEl>
                                              <p:pRg st="2" end="2"/>
                                            </p:txEl>
                                          </p:spTgt>
                                        </p:tgtEl>
                                      </p:cBhvr>
                                    </p:animEffect>
                                  </p:childTnLst>
                                </p:cTn>
                              </p:par>
                              <p:par>
                                <p:cTn id="45" presetID="9" presetClass="entr" presetSubtype="0" fill="hold" nodeType="withEffect">
                                  <p:stCondLst>
                                    <p:cond delay="0"/>
                                  </p:stCondLst>
                                  <p:childTnLst>
                                    <p:set>
                                      <p:cBhvr>
                                        <p:cTn id="46" dur="1" fill="hold">
                                          <p:stCondLst>
                                            <p:cond delay="0"/>
                                          </p:stCondLst>
                                        </p:cTn>
                                        <p:tgtEl>
                                          <p:spTgt spid="119">
                                            <p:txEl>
                                              <p:pRg st="3" end="3"/>
                                            </p:txEl>
                                          </p:spTgt>
                                        </p:tgtEl>
                                        <p:attrNameLst>
                                          <p:attrName>style.visibility</p:attrName>
                                        </p:attrNameLst>
                                      </p:cBhvr>
                                      <p:to>
                                        <p:strVal val="visible"/>
                                      </p:to>
                                    </p:set>
                                    <p:animEffect transition="in" filter="dissolve">
                                      <p:cBhvr>
                                        <p:cTn id="47" dur="500"/>
                                        <p:tgtEl>
                                          <p:spTgt spid="119">
                                            <p:txEl>
                                              <p:pRg st="3" end="3"/>
                                            </p:txEl>
                                          </p:spTgt>
                                        </p:tgtEl>
                                      </p:cBhvr>
                                    </p:animEffect>
                                  </p:childTnLst>
                                </p:cTn>
                              </p:par>
                              <p:par>
                                <p:cTn id="48" presetID="9" presetClass="entr" presetSubtype="0" fill="hold" nodeType="withEffect">
                                  <p:stCondLst>
                                    <p:cond delay="0"/>
                                  </p:stCondLst>
                                  <p:childTnLst>
                                    <p:set>
                                      <p:cBhvr>
                                        <p:cTn id="49" dur="1" fill="hold">
                                          <p:stCondLst>
                                            <p:cond delay="0"/>
                                          </p:stCondLst>
                                        </p:cTn>
                                        <p:tgtEl>
                                          <p:spTgt spid="119">
                                            <p:txEl>
                                              <p:pRg st="4" end="4"/>
                                            </p:txEl>
                                          </p:spTgt>
                                        </p:tgtEl>
                                        <p:attrNameLst>
                                          <p:attrName>style.visibility</p:attrName>
                                        </p:attrNameLst>
                                      </p:cBhvr>
                                      <p:to>
                                        <p:strVal val="visible"/>
                                      </p:to>
                                    </p:set>
                                    <p:animEffect transition="in" filter="dissolve">
                                      <p:cBhvr>
                                        <p:cTn id="50" dur="500"/>
                                        <p:tgtEl>
                                          <p:spTgt spid="119">
                                            <p:txEl>
                                              <p:pRg st="4" end="4"/>
                                            </p:txEl>
                                          </p:spTgt>
                                        </p:tgtEl>
                                      </p:cBhvr>
                                    </p:animEffect>
                                  </p:childTnLst>
                                </p:cTn>
                              </p:par>
                              <p:par>
                                <p:cTn id="51" presetID="9" presetClass="entr" presetSubtype="0" fill="hold" nodeType="withEffect">
                                  <p:stCondLst>
                                    <p:cond delay="0"/>
                                  </p:stCondLst>
                                  <p:childTnLst>
                                    <p:set>
                                      <p:cBhvr>
                                        <p:cTn id="52" dur="1" fill="hold">
                                          <p:stCondLst>
                                            <p:cond delay="0"/>
                                          </p:stCondLst>
                                        </p:cTn>
                                        <p:tgtEl>
                                          <p:spTgt spid="119">
                                            <p:txEl>
                                              <p:pRg st="5" end="5"/>
                                            </p:txEl>
                                          </p:spTgt>
                                        </p:tgtEl>
                                        <p:attrNameLst>
                                          <p:attrName>style.visibility</p:attrName>
                                        </p:attrNameLst>
                                      </p:cBhvr>
                                      <p:to>
                                        <p:strVal val="visible"/>
                                      </p:to>
                                    </p:set>
                                    <p:animEffect transition="in" filter="dissolve">
                                      <p:cBhvr>
                                        <p:cTn id="53" dur="500"/>
                                        <p:tgtEl>
                                          <p:spTgt spid="119">
                                            <p:txEl>
                                              <p:pRg st="5" end="5"/>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nodeType="clickEffect">
                                  <p:stCondLst>
                                    <p:cond delay="0"/>
                                  </p:stCondLst>
                                  <p:childTnLst>
                                    <p:set>
                                      <p:cBhvr>
                                        <p:cTn id="57" dur="1" fill="hold">
                                          <p:stCondLst>
                                            <p:cond delay="0"/>
                                          </p:stCondLst>
                                        </p:cTn>
                                        <p:tgtEl>
                                          <p:spTgt spid="119">
                                            <p:txEl>
                                              <p:pRg st="6" end="6"/>
                                            </p:txEl>
                                          </p:spTgt>
                                        </p:tgtEl>
                                        <p:attrNameLst>
                                          <p:attrName>style.visibility</p:attrName>
                                        </p:attrNameLst>
                                      </p:cBhvr>
                                      <p:to>
                                        <p:strVal val="visible"/>
                                      </p:to>
                                    </p:set>
                                    <p:animEffect transition="in" filter="dissolve">
                                      <p:cBhvr>
                                        <p:cTn id="58" dur="500"/>
                                        <p:tgtEl>
                                          <p:spTgt spid="11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CF6AD-EE52-6A44-A3AB-2781BE84F339}"/>
              </a:ext>
            </a:extLst>
          </p:cNvPr>
          <p:cNvSpPr>
            <a:spLocks noGrp="1"/>
          </p:cNvSpPr>
          <p:nvPr>
            <p:ph type="title"/>
          </p:nvPr>
        </p:nvSpPr>
        <p:spPr/>
        <p:txBody>
          <a:bodyPr/>
          <a:lstStyle/>
          <a:p>
            <a:r>
              <a:rPr lang="en-GB" dirty="0"/>
              <a:t>Approaches in Systems Biology</a:t>
            </a:r>
          </a:p>
        </p:txBody>
      </p:sp>
      <p:cxnSp>
        <p:nvCxnSpPr>
          <p:cNvPr id="137" name="Elbow Connector 136">
            <a:extLst>
              <a:ext uri="{FF2B5EF4-FFF2-40B4-BE49-F238E27FC236}">
                <a16:creationId xmlns:a16="http://schemas.microsoft.com/office/drawing/2014/main" id="{BB984316-5E96-7D42-B23B-88F4AC7F2DDA}"/>
              </a:ext>
            </a:extLst>
          </p:cNvPr>
          <p:cNvCxnSpPr>
            <a:cxnSpLocks/>
            <a:endCxn id="262" idx="1"/>
          </p:cNvCxnSpPr>
          <p:nvPr/>
        </p:nvCxnSpPr>
        <p:spPr>
          <a:xfrm flipV="1">
            <a:off x="2637214" y="2448037"/>
            <a:ext cx="1377930" cy="1389323"/>
          </a:xfrm>
          <a:prstGeom prst="bentConnector3">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38" name="Group 137">
            <a:extLst>
              <a:ext uri="{FF2B5EF4-FFF2-40B4-BE49-F238E27FC236}">
                <a16:creationId xmlns:a16="http://schemas.microsoft.com/office/drawing/2014/main" id="{487C0FD0-C254-A347-BDC9-6FAB94472A37}"/>
              </a:ext>
            </a:extLst>
          </p:cNvPr>
          <p:cNvGrpSpPr/>
          <p:nvPr/>
        </p:nvGrpSpPr>
        <p:grpSpPr>
          <a:xfrm>
            <a:off x="3904168" y="1690688"/>
            <a:ext cx="1782761" cy="1273992"/>
            <a:chOff x="4140666" y="347879"/>
            <a:chExt cx="2125902" cy="1519206"/>
          </a:xfrm>
        </p:grpSpPr>
        <p:pic>
          <p:nvPicPr>
            <p:cNvPr id="262" name="Picture 261">
              <a:extLst>
                <a:ext uri="{FF2B5EF4-FFF2-40B4-BE49-F238E27FC236}">
                  <a16:creationId xmlns:a16="http://schemas.microsoft.com/office/drawing/2014/main" id="{8CF35B6C-1C01-3E43-94FD-615FF08B7FBA}"/>
                </a:ext>
              </a:extLst>
            </p:cNvPr>
            <p:cNvPicPr>
              <a:picLocks noChangeAspect="1"/>
            </p:cNvPicPr>
            <p:nvPr/>
          </p:nvPicPr>
          <p:blipFill rotWithShape="1">
            <a:blip r:embed="rId3">
              <a:grayscl/>
            </a:blip>
            <a:srcRect l="11547" t="10052" r="8863" b="10912"/>
            <a:stretch/>
          </p:blipFill>
          <p:spPr>
            <a:xfrm>
              <a:off x="4273003" y="634915"/>
              <a:ext cx="1861226" cy="1232170"/>
            </a:xfrm>
            <a:prstGeom prst="rect">
              <a:avLst/>
            </a:prstGeom>
          </p:spPr>
        </p:pic>
        <p:sp>
          <p:nvSpPr>
            <p:cNvPr id="263" name="TextBox 262">
              <a:extLst>
                <a:ext uri="{FF2B5EF4-FFF2-40B4-BE49-F238E27FC236}">
                  <a16:creationId xmlns:a16="http://schemas.microsoft.com/office/drawing/2014/main" id="{93B28BC9-E130-824D-B4BB-6117140E7851}"/>
                </a:ext>
              </a:extLst>
            </p:cNvPr>
            <p:cNvSpPr txBox="1"/>
            <p:nvPr/>
          </p:nvSpPr>
          <p:spPr>
            <a:xfrm>
              <a:off x="4140666" y="347879"/>
              <a:ext cx="2125902" cy="338554"/>
            </a:xfrm>
            <a:prstGeom prst="rect">
              <a:avLst/>
            </a:prstGeom>
            <a:noFill/>
          </p:spPr>
          <p:txBody>
            <a:bodyPr wrap="none" rtlCol="0">
              <a:spAutoFit/>
            </a:bodyPr>
            <a:lstStyle/>
            <a:p>
              <a:pPr algn="ctr"/>
              <a:r>
                <a:rPr lang="en-GB" sz="1600" b="1" dirty="0">
                  <a:latin typeface="Arial" panose="020B0604020202020204" pitchFamily="34" charset="0"/>
                  <a:cs typeface="Arial" panose="020B0604020202020204" pitchFamily="34" charset="0"/>
                </a:rPr>
                <a:t>Statistical Inference</a:t>
              </a:r>
            </a:p>
          </p:txBody>
        </p:sp>
      </p:grpSp>
      <p:grpSp>
        <p:nvGrpSpPr>
          <p:cNvPr id="139" name="Group 138">
            <a:extLst>
              <a:ext uri="{FF2B5EF4-FFF2-40B4-BE49-F238E27FC236}">
                <a16:creationId xmlns:a16="http://schemas.microsoft.com/office/drawing/2014/main" id="{67E06B6A-19E7-8E4D-9719-3B5F0E783F62}"/>
              </a:ext>
            </a:extLst>
          </p:cNvPr>
          <p:cNvGrpSpPr/>
          <p:nvPr/>
        </p:nvGrpSpPr>
        <p:grpSpPr>
          <a:xfrm>
            <a:off x="3986181" y="4585830"/>
            <a:ext cx="1618734" cy="1183552"/>
            <a:chOff x="4294324" y="4308269"/>
            <a:chExt cx="1930303" cy="1411359"/>
          </a:xfrm>
        </p:grpSpPr>
        <p:pic>
          <p:nvPicPr>
            <p:cNvPr id="260" name="Picture 259">
              <a:extLst>
                <a:ext uri="{FF2B5EF4-FFF2-40B4-BE49-F238E27FC236}">
                  <a16:creationId xmlns:a16="http://schemas.microsoft.com/office/drawing/2014/main" id="{4ACEBEED-F5F2-F94D-B668-CE7D357ADA18}"/>
                </a:ext>
              </a:extLst>
            </p:cNvPr>
            <p:cNvPicPr>
              <a:picLocks noChangeAspect="1"/>
            </p:cNvPicPr>
            <p:nvPr/>
          </p:nvPicPr>
          <p:blipFill>
            <a:blip r:embed="rId4">
              <a:lum contrast="-40000"/>
            </a:blip>
            <a:stretch>
              <a:fillRect/>
            </a:stretch>
          </p:blipFill>
          <p:spPr>
            <a:xfrm rot="11700000">
              <a:off x="4294324" y="4539373"/>
              <a:ext cx="1930303" cy="1180255"/>
            </a:xfrm>
            <a:prstGeom prst="rect">
              <a:avLst/>
            </a:prstGeom>
          </p:spPr>
        </p:pic>
        <p:sp>
          <p:nvSpPr>
            <p:cNvPr id="261" name="TextBox 260">
              <a:extLst>
                <a:ext uri="{FF2B5EF4-FFF2-40B4-BE49-F238E27FC236}">
                  <a16:creationId xmlns:a16="http://schemas.microsoft.com/office/drawing/2014/main" id="{66789847-B454-8F45-8DCB-6A91993A1ADB}"/>
                </a:ext>
              </a:extLst>
            </p:cNvPr>
            <p:cNvSpPr txBox="1"/>
            <p:nvPr/>
          </p:nvSpPr>
          <p:spPr>
            <a:xfrm>
              <a:off x="4315755" y="4308269"/>
              <a:ext cx="1887440" cy="338554"/>
            </a:xfrm>
            <a:prstGeom prst="rect">
              <a:avLst/>
            </a:prstGeom>
            <a:noFill/>
          </p:spPr>
          <p:txBody>
            <a:bodyPr wrap="none" rtlCol="0">
              <a:spAutoFit/>
            </a:bodyPr>
            <a:lstStyle/>
            <a:p>
              <a:pPr algn="ctr"/>
              <a:r>
                <a:rPr lang="en-GB" sz="1600" b="1" dirty="0">
                  <a:latin typeface="Arial" panose="020B0604020202020204" pitchFamily="34" charset="0"/>
                  <a:cs typeface="Arial" panose="020B0604020202020204" pitchFamily="34" charset="0"/>
                </a:rPr>
                <a:t>Network Analysis</a:t>
              </a:r>
            </a:p>
          </p:txBody>
        </p:sp>
      </p:grpSp>
      <p:cxnSp>
        <p:nvCxnSpPr>
          <p:cNvPr id="140" name="Elbow Connector 139">
            <a:extLst>
              <a:ext uri="{FF2B5EF4-FFF2-40B4-BE49-F238E27FC236}">
                <a16:creationId xmlns:a16="http://schemas.microsoft.com/office/drawing/2014/main" id="{898A516A-981B-9948-9127-017312AAD0B5}"/>
              </a:ext>
            </a:extLst>
          </p:cNvPr>
          <p:cNvCxnSpPr>
            <a:cxnSpLocks/>
            <a:endCxn id="260" idx="3"/>
          </p:cNvCxnSpPr>
          <p:nvPr/>
        </p:nvCxnSpPr>
        <p:spPr>
          <a:xfrm>
            <a:off x="2637214" y="3837360"/>
            <a:ext cx="1376546" cy="1227666"/>
          </a:xfrm>
          <a:prstGeom prst="bentConnector3">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nvGrpSpPr>
          <p:cNvPr id="141" name="Group 140">
            <a:extLst>
              <a:ext uri="{FF2B5EF4-FFF2-40B4-BE49-F238E27FC236}">
                <a16:creationId xmlns:a16="http://schemas.microsoft.com/office/drawing/2014/main" id="{F427D3E6-CC4A-9444-BCB3-0145E3DE5C98}"/>
              </a:ext>
            </a:extLst>
          </p:cNvPr>
          <p:cNvGrpSpPr/>
          <p:nvPr/>
        </p:nvGrpSpPr>
        <p:grpSpPr>
          <a:xfrm>
            <a:off x="3974530" y="3004124"/>
            <a:ext cx="1617417" cy="1502126"/>
            <a:chOff x="4116766" y="1971067"/>
            <a:chExt cx="1928733" cy="1791251"/>
          </a:xfrm>
        </p:grpSpPr>
        <p:sp>
          <p:nvSpPr>
            <p:cNvPr id="255" name="TextBox 254">
              <a:extLst>
                <a:ext uri="{FF2B5EF4-FFF2-40B4-BE49-F238E27FC236}">
                  <a16:creationId xmlns:a16="http://schemas.microsoft.com/office/drawing/2014/main" id="{FBC37E5D-6908-F84C-9D72-E27F491BA712}"/>
                </a:ext>
              </a:extLst>
            </p:cNvPr>
            <p:cNvSpPr txBox="1"/>
            <p:nvPr/>
          </p:nvSpPr>
          <p:spPr>
            <a:xfrm>
              <a:off x="4116766" y="1971067"/>
              <a:ext cx="1928733" cy="338554"/>
            </a:xfrm>
            <a:prstGeom prst="rect">
              <a:avLst/>
            </a:prstGeom>
            <a:noFill/>
          </p:spPr>
          <p:txBody>
            <a:bodyPr wrap="none" rtlCol="0">
              <a:spAutoFit/>
            </a:bodyPr>
            <a:lstStyle/>
            <a:p>
              <a:pPr algn="ctr"/>
              <a:r>
                <a:rPr lang="en-GB" sz="1600" b="1" dirty="0">
                  <a:latin typeface="Arial" panose="020B0604020202020204" pitchFamily="34" charset="0"/>
                  <a:cs typeface="Arial" panose="020B0604020202020204" pitchFamily="34" charset="0"/>
                </a:rPr>
                <a:t>Machine Learning</a:t>
              </a:r>
            </a:p>
          </p:txBody>
        </p:sp>
        <p:grpSp>
          <p:nvGrpSpPr>
            <p:cNvPr id="256" name="Group 255">
              <a:extLst>
                <a:ext uri="{FF2B5EF4-FFF2-40B4-BE49-F238E27FC236}">
                  <a16:creationId xmlns:a16="http://schemas.microsoft.com/office/drawing/2014/main" id="{A307C110-B34A-064D-A2FD-927E88CC6528}"/>
                </a:ext>
              </a:extLst>
            </p:cNvPr>
            <p:cNvGrpSpPr>
              <a:grpSpLocks/>
            </p:cNvGrpSpPr>
            <p:nvPr/>
          </p:nvGrpSpPr>
          <p:grpSpPr>
            <a:xfrm>
              <a:off x="4217146" y="2322318"/>
              <a:ext cx="1800000" cy="1440000"/>
              <a:chOff x="6861480" y="1895475"/>
              <a:chExt cx="1786124" cy="3857661"/>
            </a:xfrm>
          </p:grpSpPr>
          <p:pic>
            <p:nvPicPr>
              <p:cNvPr id="257" name="Picture 256">
                <a:extLst>
                  <a:ext uri="{FF2B5EF4-FFF2-40B4-BE49-F238E27FC236}">
                    <a16:creationId xmlns:a16="http://schemas.microsoft.com/office/drawing/2014/main" id="{2202EA9C-2834-724C-972A-DA72E7039DCD}"/>
                  </a:ext>
                </a:extLst>
              </p:cNvPr>
              <p:cNvPicPr>
                <a:picLocks noChangeAspect="1"/>
              </p:cNvPicPr>
              <p:nvPr/>
            </p:nvPicPr>
            <p:blipFill>
              <a:blip r:embed="rId5"/>
              <a:stretch>
                <a:fillRect/>
              </a:stretch>
            </p:blipFill>
            <p:spPr>
              <a:xfrm>
                <a:off x="6861480" y="1895475"/>
                <a:ext cx="1104900" cy="3441700"/>
              </a:xfrm>
              <a:prstGeom prst="rect">
                <a:avLst/>
              </a:prstGeom>
            </p:spPr>
          </p:pic>
          <p:pic>
            <p:nvPicPr>
              <p:cNvPr id="258" name="Picture 257">
                <a:extLst>
                  <a:ext uri="{FF2B5EF4-FFF2-40B4-BE49-F238E27FC236}">
                    <a16:creationId xmlns:a16="http://schemas.microsoft.com/office/drawing/2014/main" id="{97C949ED-138E-D249-8CAC-29EB55F037AA}"/>
                  </a:ext>
                </a:extLst>
              </p:cNvPr>
              <p:cNvPicPr>
                <a:picLocks noChangeAspect="1"/>
              </p:cNvPicPr>
              <p:nvPr/>
            </p:nvPicPr>
            <p:blipFill>
              <a:blip r:embed="rId6"/>
              <a:stretch>
                <a:fillRect/>
              </a:stretch>
            </p:blipFill>
            <p:spPr>
              <a:xfrm>
                <a:off x="7218166" y="2099862"/>
                <a:ext cx="1104900" cy="3441700"/>
              </a:xfrm>
              <a:prstGeom prst="rect">
                <a:avLst/>
              </a:prstGeom>
            </p:spPr>
          </p:pic>
          <p:pic>
            <p:nvPicPr>
              <p:cNvPr id="259" name="Picture 258">
                <a:extLst>
                  <a:ext uri="{FF2B5EF4-FFF2-40B4-BE49-F238E27FC236}">
                    <a16:creationId xmlns:a16="http://schemas.microsoft.com/office/drawing/2014/main" id="{0B7D58FF-9639-4A42-8F6B-5FC2F4329666}"/>
                  </a:ext>
                </a:extLst>
              </p:cNvPr>
              <p:cNvPicPr>
                <a:picLocks noChangeAspect="1"/>
              </p:cNvPicPr>
              <p:nvPr/>
            </p:nvPicPr>
            <p:blipFill>
              <a:blip r:embed="rId7"/>
              <a:stretch>
                <a:fillRect/>
              </a:stretch>
            </p:blipFill>
            <p:spPr>
              <a:xfrm>
                <a:off x="7542704" y="2311436"/>
                <a:ext cx="1104900" cy="3441700"/>
              </a:xfrm>
              <a:prstGeom prst="rect">
                <a:avLst/>
              </a:prstGeom>
            </p:spPr>
          </p:pic>
        </p:grpSp>
      </p:grpSp>
      <p:cxnSp>
        <p:nvCxnSpPr>
          <p:cNvPr id="142" name="Straight Arrow Connector 141">
            <a:extLst>
              <a:ext uri="{FF2B5EF4-FFF2-40B4-BE49-F238E27FC236}">
                <a16:creationId xmlns:a16="http://schemas.microsoft.com/office/drawing/2014/main" id="{1AE3CA94-9B2C-1842-AB6A-41C73D1CE4ED}"/>
              </a:ext>
            </a:extLst>
          </p:cNvPr>
          <p:cNvCxnSpPr>
            <a:cxnSpLocks/>
          </p:cNvCxnSpPr>
          <p:nvPr/>
        </p:nvCxnSpPr>
        <p:spPr>
          <a:xfrm>
            <a:off x="3325487" y="3844118"/>
            <a:ext cx="733221" cy="3291"/>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3" name="TextBox 142">
            <a:extLst>
              <a:ext uri="{FF2B5EF4-FFF2-40B4-BE49-F238E27FC236}">
                <a16:creationId xmlns:a16="http://schemas.microsoft.com/office/drawing/2014/main" id="{8434D49E-CC24-DD4A-AE93-F95D8B947AA4}"/>
              </a:ext>
            </a:extLst>
          </p:cNvPr>
          <p:cNvSpPr txBox="1"/>
          <p:nvPr/>
        </p:nvSpPr>
        <p:spPr>
          <a:xfrm>
            <a:off x="1401724" y="2360175"/>
            <a:ext cx="1219515" cy="309718"/>
          </a:xfrm>
          <a:prstGeom prst="rect">
            <a:avLst/>
          </a:prstGeom>
          <a:noFill/>
        </p:spPr>
        <p:txBody>
          <a:bodyPr wrap="square" rtlCol="0">
            <a:spAutoFit/>
          </a:bodyPr>
          <a:lstStyle/>
          <a:p>
            <a:pPr algn="ctr"/>
            <a:r>
              <a:rPr lang="en-GB" b="1" dirty="0">
                <a:latin typeface="Arial" panose="020B0604020202020204" pitchFamily="34" charset="0"/>
                <a:cs typeface="Arial" panose="020B0604020202020204" pitchFamily="34" charset="0"/>
              </a:rPr>
              <a:t>Omics Data</a:t>
            </a:r>
          </a:p>
        </p:txBody>
      </p:sp>
      <p:sp>
        <p:nvSpPr>
          <p:cNvPr id="145" name="TextBox 144">
            <a:extLst>
              <a:ext uri="{FF2B5EF4-FFF2-40B4-BE49-F238E27FC236}">
                <a16:creationId xmlns:a16="http://schemas.microsoft.com/office/drawing/2014/main" id="{3D351788-370C-D24F-B0D4-072BC4076A09}"/>
              </a:ext>
            </a:extLst>
          </p:cNvPr>
          <p:cNvSpPr txBox="1"/>
          <p:nvPr/>
        </p:nvSpPr>
        <p:spPr>
          <a:xfrm>
            <a:off x="6258684" y="2202843"/>
            <a:ext cx="1624031" cy="490387"/>
          </a:xfrm>
          <a:prstGeom prst="rect">
            <a:avLst/>
          </a:prstGeom>
          <a:noFill/>
        </p:spPr>
        <p:txBody>
          <a:bodyPr wrap="none" rtlCol="0">
            <a:spAutoFit/>
          </a:bodyPr>
          <a:lstStyle/>
          <a:p>
            <a:r>
              <a:rPr lang="en-GB" sz="1600" dirty="0">
                <a:latin typeface="Arial" panose="020B0604020202020204" pitchFamily="34" charset="0"/>
                <a:cs typeface="Arial" panose="020B0604020202020204" pitchFamily="34" charset="0"/>
              </a:rPr>
              <a:t>Altered analytes</a:t>
            </a:r>
          </a:p>
          <a:p>
            <a:r>
              <a:rPr lang="en-GB" sz="1600" dirty="0">
                <a:latin typeface="Arial" panose="020B0604020202020204" pitchFamily="34" charset="0"/>
                <a:cs typeface="Arial" panose="020B0604020202020204" pitchFamily="34" charset="0"/>
              </a:rPr>
              <a:t>Functional Analysis</a:t>
            </a:r>
          </a:p>
        </p:txBody>
      </p:sp>
      <p:sp>
        <p:nvSpPr>
          <p:cNvPr id="146" name="TextBox 145">
            <a:extLst>
              <a:ext uri="{FF2B5EF4-FFF2-40B4-BE49-F238E27FC236}">
                <a16:creationId xmlns:a16="http://schemas.microsoft.com/office/drawing/2014/main" id="{568FD844-B9D7-3A40-ACDE-B5843D1B470D}"/>
              </a:ext>
            </a:extLst>
          </p:cNvPr>
          <p:cNvSpPr txBox="1"/>
          <p:nvPr/>
        </p:nvSpPr>
        <p:spPr>
          <a:xfrm>
            <a:off x="6401827" y="3610382"/>
            <a:ext cx="1165745" cy="696866"/>
          </a:xfrm>
          <a:prstGeom prst="rect">
            <a:avLst/>
          </a:prstGeom>
          <a:noFill/>
        </p:spPr>
        <p:txBody>
          <a:bodyPr wrap="none" rtlCol="0">
            <a:spAutoFit/>
          </a:bodyPr>
          <a:lstStyle/>
          <a:p>
            <a:r>
              <a:rPr lang="en-GB" sz="1600" dirty="0">
                <a:latin typeface="Arial" panose="020B0604020202020204" pitchFamily="34" charset="0"/>
                <a:cs typeface="Arial" panose="020B0604020202020204" pitchFamily="34" charset="0"/>
              </a:rPr>
              <a:t>Classification</a:t>
            </a:r>
          </a:p>
          <a:p>
            <a:r>
              <a:rPr lang="en-GB" sz="1600" dirty="0">
                <a:latin typeface="Arial" panose="020B0604020202020204" pitchFamily="34" charset="0"/>
                <a:cs typeface="Arial" panose="020B0604020202020204" pitchFamily="34" charset="0"/>
              </a:rPr>
              <a:t>Regression</a:t>
            </a:r>
          </a:p>
          <a:p>
            <a:r>
              <a:rPr lang="en-GB" sz="1600" dirty="0">
                <a:latin typeface="Arial" panose="020B0604020202020204" pitchFamily="34" charset="0"/>
                <a:cs typeface="Arial" panose="020B0604020202020204" pitchFamily="34" charset="0"/>
              </a:rPr>
              <a:t>Clustering</a:t>
            </a:r>
          </a:p>
        </p:txBody>
      </p:sp>
      <p:sp>
        <p:nvSpPr>
          <p:cNvPr id="147" name="TextBox 146">
            <a:extLst>
              <a:ext uri="{FF2B5EF4-FFF2-40B4-BE49-F238E27FC236}">
                <a16:creationId xmlns:a16="http://schemas.microsoft.com/office/drawing/2014/main" id="{67BD6B4D-44DF-2342-8991-E2B7BA2D1606}"/>
              </a:ext>
            </a:extLst>
          </p:cNvPr>
          <p:cNvSpPr txBox="1"/>
          <p:nvPr/>
        </p:nvSpPr>
        <p:spPr>
          <a:xfrm>
            <a:off x="6478418" y="4863067"/>
            <a:ext cx="1184565" cy="696866"/>
          </a:xfrm>
          <a:prstGeom prst="rect">
            <a:avLst/>
          </a:prstGeom>
          <a:noFill/>
        </p:spPr>
        <p:txBody>
          <a:bodyPr wrap="none" rtlCol="0">
            <a:spAutoFit/>
          </a:bodyPr>
          <a:lstStyle/>
          <a:p>
            <a:r>
              <a:rPr lang="en-GB" sz="1600" dirty="0">
                <a:latin typeface="Arial" panose="020B0604020202020204" pitchFamily="34" charset="0"/>
                <a:cs typeface="Arial" panose="020B0604020202020204" pitchFamily="34" charset="0"/>
              </a:rPr>
              <a:t>Relationships</a:t>
            </a:r>
          </a:p>
          <a:p>
            <a:r>
              <a:rPr lang="en-GB" sz="1600" dirty="0">
                <a:latin typeface="Arial" panose="020B0604020202020204" pitchFamily="34" charset="0"/>
                <a:cs typeface="Arial" panose="020B0604020202020204" pitchFamily="34" charset="0"/>
              </a:rPr>
              <a:t>Centrality</a:t>
            </a:r>
          </a:p>
          <a:p>
            <a:r>
              <a:rPr lang="en-GB" sz="1600" dirty="0">
                <a:latin typeface="Arial" panose="020B0604020202020204" pitchFamily="34" charset="0"/>
                <a:cs typeface="Arial" panose="020B0604020202020204" pitchFamily="34" charset="0"/>
              </a:rPr>
              <a:t>Community</a:t>
            </a:r>
          </a:p>
        </p:txBody>
      </p:sp>
      <p:cxnSp>
        <p:nvCxnSpPr>
          <p:cNvPr id="148" name="Straight Arrow Connector 147">
            <a:extLst>
              <a:ext uri="{FF2B5EF4-FFF2-40B4-BE49-F238E27FC236}">
                <a16:creationId xmlns:a16="http://schemas.microsoft.com/office/drawing/2014/main" id="{FAF5ED2B-68ED-054B-B94B-5081A7A09871}"/>
              </a:ext>
            </a:extLst>
          </p:cNvPr>
          <p:cNvCxnSpPr>
            <a:cxnSpLocks/>
          </p:cNvCxnSpPr>
          <p:nvPr/>
        </p:nvCxnSpPr>
        <p:spPr>
          <a:xfrm>
            <a:off x="5586601" y="2448037"/>
            <a:ext cx="640133" cy="0"/>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Straight Arrow Connector 148">
            <a:extLst>
              <a:ext uri="{FF2B5EF4-FFF2-40B4-BE49-F238E27FC236}">
                <a16:creationId xmlns:a16="http://schemas.microsoft.com/office/drawing/2014/main" id="{7D6B34B2-9D33-4249-B538-C21CCA3B26C2}"/>
              </a:ext>
            </a:extLst>
          </p:cNvPr>
          <p:cNvCxnSpPr>
            <a:cxnSpLocks/>
          </p:cNvCxnSpPr>
          <p:nvPr/>
        </p:nvCxnSpPr>
        <p:spPr>
          <a:xfrm flipV="1">
            <a:off x="5600121" y="3958816"/>
            <a:ext cx="791056" cy="8754"/>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Straight Arrow Connector 149">
            <a:extLst>
              <a:ext uri="{FF2B5EF4-FFF2-40B4-BE49-F238E27FC236}">
                <a16:creationId xmlns:a16="http://schemas.microsoft.com/office/drawing/2014/main" id="{1E03B759-FF92-6C46-AF46-8532B5363362}"/>
              </a:ext>
            </a:extLst>
          </p:cNvPr>
          <p:cNvCxnSpPr>
            <a:cxnSpLocks/>
          </p:cNvCxnSpPr>
          <p:nvPr/>
        </p:nvCxnSpPr>
        <p:spPr>
          <a:xfrm flipV="1">
            <a:off x="5675091" y="5224401"/>
            <a:ext cx="791056" cy="8754"/>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1" name="TextBox 150">
            <a:extLst>
              <a:ext uri="{FF2B5EF4-FFF2-40B4-BE49-F238E27FC236}">
                <a16:creationId xmlns:a16="http://schemas.microsoft.com/office/drawing/2014/main" id="{A31C070A-97F1-9E48-B5FF-1FB0619DCF92}"/>
              </a:ext>
            </a:extLst>
          </p:cNvPr>
          <p:cNvSpPr txBox="1"/>
          <p:nvPr/>
        </p:nvSpPr>
        <p:spPr>
          <a:xfrm>
            <a:off x="8623348" y="3300411"/>
            <a:ext cx="2458398" cy="1323439"/>
          </a:xfrm>
          <a:prstGeom prst="rect">
            <a:avLst/>
          </a:prstGeom>
          <a:noFill/>
        </p:spPr>
        <p:style>
          <a:lnRef idx="2">
            <a:schemeClr val="dk1"/>
          </a:lnRef>
          <a:fillRef idx="1">
            <a:schemeClr val="lt1"/>
          </a:fillRef>
          <a:effectRef idx="0">
            <a:schemeClr val="dk1"/>
          </a:effectRef>
          <a:fontRef idx="minor">
            <a:schemeClr val="dk1"/>
          </a:fontRef>
        </p:style>
        <p:txBody>
          <a:bodyPr wrap="square" rtlCol="0">
            <a:spAutoFit/>
          </a:bodyPr>
          <a:lstStyle/>
          <a:p>
            <a:r>
              <a:rPr lang="en-GB" sz="1600" dirty="0">
                <a:latin typeface="Arial" panose="020B0604020202020204" pitchFamily="34" charset="0"/>
                <a:cs typeface="Arial" panose="020B0604020202020204" pitchFamily="34" charset="0"/>
              </a:rPr>
              <a:t>Patient characterization </a:t>
            </a:r>
          </a:p>
          <a:p>
            <a:r>
              <a:rPr lang="en-GB" sz="1600" dirty="0">
                <a:latin typeface="Arial" panose="020B0604020202020204" pitchFamily="34" charset="0"/>
                <a:cs typeface="Arial" panose="020B0604020202020204" pitchFamily="34" charset="0"/>
              </a:rPr>
              <a:t>Disease mechanism</a:t>
            </a:r>
          </a:p>
          <a:p>
            <a:r>
              <a:rPr lang="en-GB" sz="1600" dirty="0">
                <a:latin typeface="Arial" panose="020B0604020202020204" pitchFamily="34" charset="0"/>
                <a:cs typeface="Arial" panose="020B0604020202020204" pitchFamily="34" charset="0"/>
              </a:rPr>
              <a:t>Novel biomarkers</a:t>
            </a:r>
          </a:p>
          <a:p>
            <a:r>
              <a:rPr lang="en-GB" sz="1600" dirty="0">
                <a:latin typeface="Arial" panose="020B0604020202020204" pitchFamily="34" charset="0"/>
                <a:cs typeface="Arial" panose="020B0604020202020204" pitchFamily="34" charset="0"/>
              </a:rPr>
              <a:t>Novel Therapy</a:t>
            </a:r>
          </a:p>
          <a:p>
            <a:r>
              <a:rPr lang="en-GB" sz="1600" dirty="0">
                <a:latin typeface="Arial" panose="020B0604020202020204" pitchFamily="34" charset="0"/>
                <a:cs typeface="Arial" panose="020B0604020202020204" pitchFamily="34" charset="0"/>
              </a:rPr>
              <a:t>Drug Repositioning</a:t>
            </a:r>
          </a:p>
        </p:txBody>
      </p:sp>
      <p:cxnSp>
        <p:nvCxnSpPr>
          <p:cNvPr id="152" name="Elbow Connector 151">
            <a:extLst>
              <a:ext uri="{FF2B5EF4-FFF2-40B4-BE49-F238E27FC236}">
                <a16:creationId xmlns:a16="http://schemas.microsoft.com/office/drawing/2014/main" id="{F30730B4-582B-EE43-8720-6B476C1DCDE4}"/>
              </a:ext>
            </a:extLst>
          </p:cNvPr>
          <p:cNvCxnSpPr>
            <a:cxnSpLocks/>
            <a:stCxn id="145" idx="3"/>
            <a:endCxn id="151" idx="0"/>
          </p:cNvCxnSpPr>
          <p:nvPr/>
        </p:nvCxnSpPr>
        <p:spPr>
          <a:xfrm>
            <a:off x="7882715" y="2448037"/>
            <a:ext cx="1969832" cy="852374"/>
          </a:xfrm>
          <a:prstGeom prst="bentConnector2">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Straight Arrow Connector 152">
            <a:extLst>
              <a:ext uri="{FF2B5EF4-FFF2-40B4-BE49-F238E27FC236}">
                <a16:creationId xmlns:a16="http://schemas.microsoft.com/office/drawing/2014/main" id="{19143572-8328-A74C-8472-4A46EB84769F}"/>
              </a:ext>
            </a:extLst>
          </p:cNvPr>
          <p:cNvCxnSpPr>
            <a:cxnSpLocks/>
            <a:stCxn id="146" idx="3"/>
            <a:endCxn id="151" idx="1"/>
          </p:cNvCxnSpPr>
          <p:nvPr/>
        </p:nvCxnSpPr>
        <p:spPr>
          <a:xfrm>
            <a:off x="7567572" y="3958815"/>
            <a:ext cx="1055776" cy="3316"/>
          </a:xfrm>
          <a:prstGeom prst="straightConnector1">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4" name="Elbow Connector 153">
            <a:extLst>
              <a:ext uri="{FF2B5EF4-FFF2-40B4-BE49-F238E27FC236}">
                <a16:creationId xmlns:a16="http://schemas.microsoft.com/office/drawing/2014/main" id="{FE4DB8C2-2B96-DB41-B9D3-A35BF94C5278}"/>
              </a:ext>
            </a:extLst>
          </p:cNvPr>
          <p:cNvCxnSpPr>
            <a:cxnSpLocks/>
            <a:stCxn id="147" idx="3"/>
            <a:endCxn id="151" idx="2"/>
          </p:cNvCxnSpPr>
          <p:nvPr/>
        </p:nvCxnSpPr>
        <p:spPr>
          <a:xfrm flipV="1">
            <a:off x="7662983" y="4623850"/>
            <a:ext cx="2189564" cy="587650"/>
          </a:xfrm>
          <a:prstGeom prst="bentConnector2">
            <a:avLst/>
          </a:prstGeom>
          <a:ln w="9525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76" name="Graphic 275">
            <a:extLst>
              <a:ext uri="{FF2B5EF4-FFF2-40B4-BE49-F238E27FC236}">
                <a16:creationId xmlns:a16="http://schemas.microsoft.com/office/drawing/2014/main" id="{5815FA92-6BBD-2F44-986B-49E1F61B5B5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215755" y="3002789"/>
            <a:ext cx="1617417" cy="1650096"/>
          </a:xfrm>
          <a:prstGeom prst="rect">
            <a:avLst/>
          </a:prstGeom>
        </p:spPr>
      </p:pic>
      <p:sp>
        <p:nvSpPr>
          <p:cNvPr id="3" name="Slide Number Placeholder 2">
            <a:extLst>
              <a:ext uri="{FF2B5EF4-FFF2-40B4-BE49-F238E27FC236}">
                <a16:creationId xmlns:a16="http://schemas.microsoft.com/office/drawing/2014/main" id="{E4621F4C-4E7E-B84C-9B34-E1F91CFE401A}"/>
              </a:ext>
            </a:extLst>
          </p:cNvPr>
          <p:cNvSpPr>
            <a:spLocks noGrp="1"/>
          </p:cNvSpPr>
          <p:nvPr>
            <p:ph type="sldNum" sz="quarter" idx="12"/>
          </p:nvPr>
        </p:nvSpPr>
        <p:spPr>
          <a:xfrm>
            <a:off x="10548553" y="6364494"/>
            <a:ext cx="805246" cy="365125"/>
          </a:xfrm>
          <a:prstGeom prst="rect">
            <a:avLst/>
          </a:prstGeom>
        </p:spPr>
        <p:txBody>
          <a:bodyPr vert="horz" lIns="91440" tIns="45720" rIns="91440" bIns="45720" rtlCol="0" anchor="ctr"/>
          <a:lstStyle>
            <a:defPPr>
              <a:defRPr lang="sv-SE"/>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E8ABE20-C898-CC4F-B3BB-B9D1C5E7B4B4}" type="slidenum">
              <a:rPr lang="en-US" smtClean="0"/>
              <a:pPr/>
              <a:t>7</a:t>
            </a:fld>
            <a:endParaRPr lang="en-US"/>
          </a:p>
        </p:txBody>
      </p:sp>
    </p:spTree>
    <p:extLst>
      <p:ext uri="{BB962C8B-B14F-4D97-AF65-F5344CB8AC3E}">
        <p14:creationId xmlns:p14="http://schemas.microsoft.com/office/powerpoint/2010/main" val="15550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76"/>
                                        </p:tgtEl>
                                        <p:attrNameLst>
                                          <p:attrName>style.visibility</p:attrName>
                                        </p:attrNameLst>
                                      </p:cBhvr>
                                      <p:to>
                                        <p:strVal val="visible"/>
                                      </p:to>
                                    </p:set>
                                    <p:animEffect transition="in" filter="dissolve">
                                      <p:cBhvr>
                                        <p:cTn id="7" dur="500"/>
                                        <p:tgtEl>
                                          <p:spTgt spid="27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43"/>
                                        </p:tgtEl>
                                        <p:attrNameLst>
                                          <p:attrName>style.visibility</p:attrName>
                                        </p:attrNameLst>
                                      </p:cBhvr>
                                      <p:to>
                                        <p:strVal val="visible"/>
                                      </p:to>
                                    </p:set>
                                    <p:animEffect transition="in" filter="dissolve">
                                      <p:cBhvr>
                                        <p:cTn id="10" dur="500"/>
                                        <p:tgtEl>
                                          <p:spTgt spid="143"/>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38"/>
                                        </p:tgtEl>
                                        <p:attrNameLst>
                                          <p:attrName>style.visibility</p:attrName>
                                        </p:attrNameLst>
                                      </p:cBhvr>
                                      <p:to>
                                        <p:strVal val="visible"/>
                                      </p:to>
                                    </p:set>
                                    <p:animEffect transition="in" filter="dissolve">
                                      <p:cBhvr>
                                        <p:cTn id="15" dur="500"/>
                                        <p:tgtEl>
                                          <p:spTgt spid="138"/>
                                        </p:tgtEl>
                                      </p:cBhvr>
                                    </p:animEffect>
                                  </p:childTnLst>
                                </p:cTn>
                              </p:par>
                              <p:par>
                                <p:cTn id="16" presetID="9" presetClass="entr" presetSubtype="0" fill="hold" nodeType="withEffect">
                                  <p:stCondLst>
                                    <p:cond delay="0"/>
                                  </p:stCondLst>
                                  <p:childTnLst>
                                    <p:set>
                                      <p:cBhvr>
                                        <p:cTn id="17" dur="1" fill="hold">
                                          <p:stCondLst>
                                            <p:cond delay="0"/>
                                          </p:stCondLst>
                                        </p:cTn>
                                        <p:tgtEl>
                                          <p:spTgt spid="137"/>
                                        </p:tgtEl>
                                        <p:attrNameLst>
                                          <p:attrName>style.visibility</p:attrName>
                                        </p:attrNameLst>
                                      </p:cBhvr>
                                      <p:to>
                                        <p:strVal val="visible"/>
                                      </p:to>
                                    </p:set>
                                    <p:animEffect transition="in" filter="dissolve">
                                      <p:cBhvr>
                                        <p:cTn id="18" dur="500"/>
                                        <p:tgtEl>
                                          <p:spTgt spid="137"/>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148"/>
                                        </p:tgtEl>
                                        <p:attrNameLst>
                                          <p:attrName>style.visibility</p:attrName>
                                        </p:attrNameLst>
                                      </p:cBhvr>
                                      <p:to>
                                        <p:strVal val="visible"/>
                                      </p:to>
                                    </p:set>
                                    <p:animEffect transition="in" filter="dissolve">
                                      <p:cBhvr>
                                        <p:cTn id="23" dur="500"/>
                                        <p:tgtEl>
                                          <p:spTgt spid="148"/>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145"/>
                                        </p:tgtEl>
                                        <p:attrNameLst>
                                          <p:attrName>style.visibility</p:attrName>
                                        </p:attrNameLst>
                                      </p:cBhvr>
                                      <p:to>
                                        <p:strVal val="visible"/>
                                      </p:to>
                                    </p:set>
                                    <p:animEffect transition="in" filter="dissolve">
                                      <p:cBhvr>
                                        <p:cTn id="26" dur="500"/>
                                        <p:tgtEl>
                                          <p:spTgt spid="145"/>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142"/>
                                        </p:tgtEl>
                                        <p:attrNameLst>
                                          <p:attrName>style.visibility</p:attrName>
                                        </p:attrNameLst>
                                      </p:cBhvr>
                                      <p:to>
                                        <p:strVal val="visible"/>
                                      </p:to>
                                    </p:set>
                                    <p:animEffect transition="in" filter="dissolve">
                                      <p:cBhvr>
                                        <p:cTn id="31" dur="500"/>
                                        <p:tgtEl>
                                          <p:spTgt spid="142"/>
                                        </p:tgtEl>
                                      </p:cBhvr>
                                    </p:animEffect>
                                  </p:childTnLst>
                                </p:cTn>
                              </p:par>
                              <p:par>
                                <p:cTn id="32" presetID="9" presetClass="entr" presetSubtype="0" fill="hold" nodeType="withEffect">
                                  <p:stCondLst>
                                    <p:cond delay="0"/>
                                  </p:stCondLst>
                                  <p:childTnLst>
                                    <p:set>
                                      <p:cBhvr>
                                        <p:cTn id="33" dur="1" fill="hold">
                                          <p:stCondLst>
                                            <p:cond delay="0"/>
                                          </p:stCondLst>
                                        </p:cTn>
                                        <p:tgtEl>
                                          <p:spTgt spid="141"/>
                                        </p:tgtEl>
                                        <p:attrNameLst>
                                          <p:attrName>style.visibility</p:attrName>
                                        </p:attrNameLst>
                                      </p:cBhvr>
                                      <p:to>
                                        <p:strVal val="visible"/>
                                      </p:to>
                                    </p:set>
                                    <p:animEffect transition="in" filter="dissolve">
                                      <p:cBhvr>
                                        <p:cTn id="34" dur="500"/>
                                        <p:tgtEl>
                                          <p:spTgt spid="141"/>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nodeType="clickEffect">
                                  <p:stCondLst>
                                    <p:cond delay="0"/>
                                  </p:stCondLst>
                                  <p:childTnLst>
                                    <p:set>
                                      <p:cBhvr>
                                        <p:cTn id="38" dur="1" fill="hold">
                                          <p:stCondLst>
                                            <p:cond delay="0"/>
                                          </p:stCondLst>
                                        </p:cTn>
                                        <p:tgtEl>
                                          <p:spTgt spid="149"/>
                                        </p:tgtEl>
                                        <p:attrNameLst>
                                          <p:attrName>style.visibility</p:attrName>
                                        </p:attrNameLst>
                                      </p:cBhvr>
                                      <p:to>
                                        <p:strVal val="visible"/>
                                      </p:to>
                                    </p:set>
                                    <p:animEffect transition="in" filter="dissolve">
                                      <p:cBhvr>
                                        <p:cTn id="39" dur="500"/>
                                        <p:tgtEl>
                                          <p:spTgt spid="149"/>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146"/>
                                        </p:tgtEl>
                                        <p:attrNameLst>
                                          <p:attrName>style.visibility</p:attrName>
                                        </p:attrNameLst>
                                      </p:cBhvr>
                                      <p:to>
                                        <p:strVal val="visible"/>
                                      </p:to>
                                    </p:set>
                                    <p:animEffect transition="in" filter="dissolve">
                                      <p:cBhvr>
                                        <p:cTn id="42" dur="500"/>
                                        <p:tgtEl>
                                          <p:spTgt spid="146"/>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nodeType="clickEffect">
                                  <p:stCondLst>
                                    <p:cond delay="0"/>
                                  </p:stCondLst>
                                  <p:childTnLst>
                                    <p:set>
                                      <p:cBhvr>
                                        <p:cTn id="46" dur="1" fill="hold">
                                          <p:stCondLst>
                                            <p:cond delay="0"/>
                                          </p:stCondLst>
                                        </p:cTn>
                                        <p:tgtEl>
                                          <p:spTgt spid="140"/>
                                        </p:tgtEl>
                                        <p:attrNameLst>
                                          <p:attrName>style.visibility</p:attrName>
                                        </p:attrNameLst>
                                      </p:cBhvr>
                                      <p:to>
                                        <p:strVal val="visible"/>
                                      </p:to>
                                    </p:set>
                                    <p:animEffect transition="in" filter="dissolve">
                                      <p:cBhvr>
                                        <p:cTn id="47" dur="500"/>
                                        <p:tgtEl>
                                          <p:spTgt spid="140"/>
                                        </p:tgtEl>
                                      </p:cBhvr>
                                    </p:animEffect>
                                  </p:childTnLst>
                                </p:cTn>
                              </p:par>
                              <p:par>
                                <p:cTn id="48" presetID="9" presetClass="entr" presetSubtype="0" fill="hold" nodeType="withEffect">
                                  <p:stCondLst>
                                    <p:cond delay="0"/>
                                  </p:stCondLst>
                                  <p:childTnLst>
                                    <p:set>
                                      <p:cBhvr>
                                        <p:cTn id="49" dur="1" fill="hold">
                                          <p:stCondLst>
                                            <p:cond delay="0"/>
                                          </p:stCondLst>
                                        </p:cTn>
                                        <p:tgtEl>
                                          <p:spTgt spid="139"/>
                                        </p:tgtEl>
                                        <p:attrNameLst>
                                          <p:attrName>style.visibility</p:attrName>
                                        </p:attrNameLst>
                                      </p:cBhvr>
                                      <p:to>
                                        <p:strVal val="visible"/>
                                      </p:to>
                                    </p:set>
                                    <p:animEffect transition="in" filter="dissolve">
                                      <p:cBhvr>
                                        <p:cTn id="50" dur="500"/>
                                        <p:tgtEl>
                                          <p:spTgt spid="139"/>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nodeType="clickEffect">
                                  <p:stCondLst>
                                    <p:cond delay="0"/>
                                  </p:stCondLst>
                                  <p:childTnLst>
                                    <p:set>
                                      <p:cBhvr>
                                        <p:cTn id="54" dur="1" fill="hold">
                                          <p:stCondLst>
                                            <p:cond delay="0"/>
                                          </p:stCondLst>
                                        </p:cTn>
                                        <p:tgtEl>
                                          <p:spTgt spid="150"/>
                                        </p:tgtEl>
                                        <p:attrNameLst>
                                          <p:attrName>style.visibility</p:attrName>
                                        </p:attrNameLst>
                                      </p:cBhvr>
                                      <p:to>
                                        <p:strVal val="visible"/>
                                      </p:to>
                                    </p:set>
                                    <p:animEffect transition="in" filter="dissolve">
                                      <p:cBhvr>
                                        <p:cTn id="55" dur="500"/>
                                        <p:tgtEl>
                                          <p:spTgt spid="150"/>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147"/>
                                        </p:tgtEl>
                                        <p:attrNameLst>
                                          <p:attrName>style.visibility</p:attrName>
                                        </p:attrNameLst>
                                      </p:cBhvr>
                                      <p:to>
                                        <p:strVal val="visible"/>
                                      </p:to>
                                    </p:set>
                                    <p:animEffect transition="in" filter="dissolve">
                                      <p:cBhvr>
                                        <p:cTn id="58" dur="500"/>
                                        <p:tgtEl>
                                          <p:spTgt spid="147"/>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nodeType="clickEffect">
                                  <p:stCondLst>
                                    <p:cond delay="0"/>
                                  </p:stCondLst>
                                  <p:childTnLst>
                                    <p:set>
                                      <p:cBhvr>
                                        <p:cTn id="62" dur="1" fill="hold">
                                          <p:stCondLst>
                                            <p:cond delay="0"/>
                                          </p:stCondLst>
                                        </p:cTn>
                                        <p:tgtEl>
                                          <p:spTgt spid="152"/>
                                        </p:tgtEl>
                                        <p:attrNameLst>
                                          <p:attrName>style.visibility</p:attrName>
                                        </p:attrNameLst>
                                      </p:cBhvr>
                                      <p:to>
                                        <p:strVal val="visible"/>
                                      </p:to>
                                    </p:set>
                                    <p:animEffect transition="in" filter="dissolve">
                                      <p:cBhvr>
                                        <p:cTn id="63" dur="500"/>
                                        <p:tgtEl>
                                          <p:spTgt spid="152"/>
                                        </p:tgtEl>
                                      </p:cBhvr>
                                    </p:animEffect>
                                  </p:childTnLst>
                                </p:cTn>
                              </p:par>
                              <p:par>
                                <p:cTn id="64" presetID="9" presetClass="entr" presetSubtype="0" fill="hold" nodeType="withEffect">
                                  <p:stCondLst>
                                    <p:cond delay="0"/>
                                  </p:stCondLst>
                                  <p:childTnLst>
                                    <p:set>
                                      <p:cBhvr>
                                        <p:cTn id="65" dur="1" fill="hold">
                                          <p:stCondLst>
                                            <p:cond delay="0"/>
                                          </p:stCondLst>
                                        </p:cTn>
                                        <p:tgtEl>
                                          <p:spTgt spid="153"/>
                                        </p:tgtEl>
                                        <p:attrNameLst>
                                          <p:attrName>style.visibility</p:attrName>
                                        </p:attrNameLst>
                                      </p:cBhvr>
                                      <p:to>
                                        <p:strVal val="visible"/>
                                      </p:to>
                                    </p:set>
                                    <p:animEffect transition="in" filter="dissolve">
                                      <p:cBhvr>
                                        <p:cTn id="66" dur="500"/>
                                        <p:tgtEl>
                                          <p:spTgt spid="153"/>
                                        </p:tgtEl>
                                      </p:cBhvr>
                                    </p:animEffect>
                                  </p:childTnLst>
                                </p:cTn>
                              </p:par>
                              <p:par>
                                <p:cTn id="67" presetID="9" presetClass="entr" presetSubtype="0" fill="hold" nodeType="withEffect">
                                  <p:stCondLst>
                                    <p:cond delay="0"/>
                                  </p:stCondLst>
                                  <p:childTnLst>
                                    <p:set>
                                      <p:cBhvr>
                                        <p:cTn id="68" dur="1" fill="hold">
                                          <p:stCondLst>
                                            <p:cond delay="0"/>
                                          </p:stCondLst>
                                        </p:cTn>
                                        <p:tgtEl>
                                          <p:spTgt spid="154"/>
                                        </p:tgtEl>
                                        <p:attrNameLst>
                                          <p:attrName>style.visibility</p:attrName>
                                        </p:attrNameLst>
                                      </p:cBhvr>
                                      <p:to>
                                        <p:strVal val="visible"/>
                                      </p:to>
                                    </p:set>
                                    <p:animEffect transition="in" filter="dissolve">
                                      <p:cBhvr>
                                        <p:cTn id="69" dur="500"/>
                                        <p:tgtEl>
                                          <p:spTgt spid="154"/>
                                        </p:tgtEl>
                                      </p:cBhvr>
                                    </p:animEffect>
                                  </p:childTnLst>
                                </p:cTn>
                              </p:par>
                              <p:par>
                                <p:cTn id="70" presetID="9" presetClass="entr" presetSubtype="0" fill="hold" grpId="0" nodeType="withEffect">
                                  <p:stCondLst>
                                    <p:cond delay="0"/>
                                  </p:stCondLst>
                                  <p:childTnLst>
                                    <p:set>
                                      <p:cBhvr>
                                        <p:cTn id="71" dur="1" fill="hold">
                                          <p:stCondLst>
                                            <p:cond delay="0"/>
                                          </p:stCondLst>
                                        </p:cTn>
                                        <p:tgtEl>
                                          <p:spTgt spid="151"/>
                                        </p:tgtEl>
                                        <p:attrNameLst>
                                          <p:attrName>style.visibility</p:attrName>
                                        </p:attrNameLst>
                                      </p:cBhvr>
                                      <p:to>
                                        <p:strVal val="visible"/>
                                      </p:to>
                                    </p:set>
                                    <p:animEffect transition="in" filter="dissolve">
                                      <p:cBhvr>
                                        <p:cTn id="72" dur="500"/>
                                        <p:tgtEl>
                                          <p:spTgt spid="1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 grpId="0"/>
      <p:bldP spid="145" grpId="0"/>
      <p:bldP spid="146" grpId="0"/>
      <p:bldP spid="147" grpId="0"/>
      <p:bldP spid="15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5A11336-9E01-40D3-93EA-98F1D06205EC}"/>
              </a:ext>
            </a:extLst>
          </p:cNvPr>
          <p:cNvSpPr>
            <a:spLocks noGrp="1"/>
          </p:cNvSpPr>
          <p:nvPr>
            <p:ph type="body" idx="1"/>
          </p:nvPr>
        </p:nvSpPr>
        <p:spPr>
          <a:xfrm>
            <a:off x="831850" y="4823927"/>
            <a:ext cx="10515600" cy="1265723"/>
          </a:xfrm>
        </p:spPr>
        <p:txBody>
          <a:bodyPr/>
          <a:lstStyle/>
          <a:p>
            <a:endParaRPr lang="en-US" dirty="0"/>
          </a:p>
        </p:txBody>
      </p:sp>
      <p:sp>
        <p:nvSpPr>
          <p:cNvPr id="3" name="Title 1">
            <a:extLst>
              <a:ext uri="{FF2B5EF4-FFF2-40B4-BE49-F238E27FC236}">
                <a16:creationId xmlns:a16="http://schemas.microsoft.com/office/drawing/2014/main" id="{208B880C-82E8-43E9-9270-5F28D8761133}"/>
              </a:ext>
            </a:extLst>
          </p:cNvPr>
          <p:cNvSpPr txBox="1">
            <a:spLocks noChangeArrowheads="1"/>
          </p:cNvSpPr>
          <p:nvPr/>
        </p:nvSpPr>
        <p:spPr bwMode="auto">
          <a:xfrm>
            <a:off x="831849" y="3132650"/>
            <a:ext cx="10700787" cy="1456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l" rtl="0" eaLnBrk="1" fontAlgn="base" hangingPunct="1">
              <a:lnSpc>
                <a:spcPct val="90000"/>
              </a:lnSpc>
              <a:spcBef>
                <a:spcPct val="0"/>
              </a:spcBef>
              <a:spcAft>
                <a:spcPct val="0"/>
              </a:spcAft>
              <a:defRPr sz="4400" kern="120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2pPr>
            <a:lvl3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3pPr>
            <a:lvl4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4pPr>
            <a:lvl5pPr algn="l" rtl="0" eaLnBrk="1" fontAlgn="base" hangingPunct="1">
              <a:lnSpc>
                <a:spcPct val="90000"/>
              </a:lnSpc>
              <a:spcBef>
                <a:spcPct val="0"/>
              </a:spcBef>
              <a:spcAft>
                <a:spcPct val="0"/>
              </a:spcAft>
              <a:defRPr sz="4400">
                <a:solidFill>
                  <a:schemeClr val="tx1"/>
                </a:solidFill>
                <a:latin typeface="Georgia" panose="02040502050405020303" pitchFamily="18" charset="0"/>
              </a:defRPr>
            </a:lvl5pPr>
            <a:lvl6pPr marL="457200" algn="l" rtl="0" eaLnBrk="1" fontAlgn="base" hangingPunct="1">
              <a:lnSpc>
                <a:spcPct val="90000"/>
              </a:lnSpc>
              <a:spcBef>
                <a:spcPct val="0"/>
              </a:spcBef>
              <a:spcAft>
                <a:spcPct val="0"/>
              </a:spcAft>
              <a:defRPr sz="4400">
                <a:solidFill>
                  <a:schemeClr val="tx1"/>
                </a:solidFill>
                <a:latin typeface="Georgia" panose="02040502050405020303" pitchFamily="18" charset="0"/>
              </a:defRPr>
            </a:lvl6pPr>
            <a:lvl7pPr marL="914400" algn="l" rtl="0" eaLnBrk="1" fontAlgn="base" hangingPunct="1">
              <a:lnSpc>
                <a:spcPct val="90000"/>
              </a:lnSpc>
              <a:spcBef>
                <a:spcPct val="0"/>
              </a:spcBef>
              <a:spcAft>
                <a:spcPct val="0"/>
              </a:spcAft>
              <a:defRPr sz="4400">
                <a:solidFill>
                  <a:schemeClr val="tx1"/>
                </a:solidFill>
                <a:latin typeface="Georgia" panose="02040502050405020303" pitchFamily="18" charset="0"/>
              </a:defRPr>
            </a:lvl7pPr>
            <a:lvl8pPr marL="1371600" algn="l" rtl="0" eaLnBrk="1" fontAlgn="base" hangingPunct="1">
              <a:lnSpc>
                <a:spcPct val="90000"/>
              </a:lnSpc>
              <a:spcBef>
                <a:spcPct val="0"/>
              </a:spcBef>
              <a:spcAft>
                <a:spcPct val="0"/>
              </a:spcAft>
              <a:defRPr sz="4400">
                <a:solidFill>
                  <a:schemeClr val="tx1"/>
                </a:solidFill>
                <a:latin typeface="Georgia" panose="02040502050405020303" pitchFamily="18" charset="0"/>
              </a:defRPr>
            </a:lvl8pPr>
            <a:lvl9pPr marL="1828800" algn="l" rtl="0" eaLnBrk="1" fontAlgn="base" hangingPunct="1">
              <a:lnSpc>
                <a:spcPct val="90000"/>
              </a:lnSpc>
              <a:spcBef>
                <a:spcPct val="0"/>
              </a:spcBef>
              <a:spcAft>
                <a:spcPct val="0"/>
              </a:spcAft>
              <a:defRPr sz="4400">
                <a:solidFill>
                  <a:schemeClr val="tx1"/>
                </a:solidFill>
                <a:latin typeface="Georgia" panose="02040502050405020303" pitchFamily="18" charset="0"/>
              </a:defRPr>
            </a:lvl9pPr>
          </a:lstStyle>
          <a:p>
            <a:r>
              <a:rPr lang="en-US" altLang="en-US" sz="4800" dirty="0">
                <a:solidFill>
                  <a:schemeClr val="bg1"/>
                </a:solidFill>
              </a:rPr>
              <a:t>Summer Projects</a:t>
            </a:r>
          </a:p>
        </p:txBody>
      </p:sp>
    </p:spTree>
    <p:extLst>
      <p:ext uri="{BB962C8B-B14F-4D97-AF65-F5344CB8AC3E}">
        <p14:creationId xmlns:p14="http://schemas.microsoft.com/office/powerpoint/2010/main" val="1338601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0CA9258-3538-4A6B-A99B-D85E2D1AE00E}"/>
              </a:ext>
            </a:extLst>
          </p:cNvPr>
          <p:cNvSpPr>
            <a:spLocks noGrp="1"/>
          </p:cNvSpPr>
          <p:nvPr>
            <p:ph type="title"/>
          </p:nvPr>
        </p:nvSpPr>
        <p:spPr/>
        <p:txBody>
          <a:bodyPr/>
          <a:lstStyle/>
          <a:p>
            <a:r>
              <a:rPr lang="en-US" dirty="0"/>
              <a:t>Summer Projects</a:t>
            </a:r>
          </a:p>
        </p:txBody>
      </p:sp>
      <p:sp>
        <p:nvSpPr>
          <p:cNvPr id="4" name="Content Placeholder 3">
            <a:extLst>
              <a:ext uri="{FF2B5EF4-FFF2-40B4-BE49-F238E27FC236}">
                <a16:creationId xmlns:a16="http://schemas.microsoft.com/office/drawing/2014/main" id="{043A102E-DADD-43F1-A5B8-27D46DC99879}"/>
              </a:ext>
            </a:extLst>
          </p:cNvPr>
          <p:cNvSpPr>
            <a:spLocks noGrp="1"/>
          </p:cNvSpPr>
          <p:nvPr>
            <p:ph idx="1"/>
          </p:nvPr>
        </p:nvSpPr>
        <p:spPr/>
        <p:txBody>
          <a:bodyPr/>
          <a:lstStyle/>
          <a:p>
            <a:r>
              <a:rPr lang="en-US" dirty="0"/>
              <a:t>Systems Biology of Pulmonary Fibrosis</a:t>
            </a:r>
          </a:p>
          <a:p>
            <a:r>
              <a:rPr lang="en-US" dirty="0"/>
              <a:t>Transcriptomics Data Analysis</a:t>
            </a:r>
          </a:p>
          <a:p>
            <a:r>
              <a:rPr lang="en-US" dirty="0"/>
              <a:t>Specifically:</a:t>
            </a:r>
          </a:p>
          <a:p>
            <a:pPr lvl="1"/>
            <a:r>
              <a:rPr lang="en-US" b="1" dirty="0"/>
              <a:t>Angelina: </a:t>
            </a:r>
            <a:r>
              <a:rPr lang="en-US" dirty="0"/>
              <a:t>non-coding RNA-sequencing data analysis of Idiopathic Pulmonary Fibrosis (IPF)</a:t>
            </a:r>
          </a:p>
          <a:p>
            <a:pPr lvl="1"/>
            <a:r>
              <a:rPr lang="en-US" b="1" dirty="0"/>
              <a:t>Ben: </a:t>
            </a:r>
            <a:r>
              <a:rPr lang="en-US" dirty="0"/>
              <a:t>protein-coding RNA-sequencing data analysis of </a:t>
            </a:r>
            <a:r>
              <a:rPr lang="en-US" dirty="0" err="1"/>
              <a:t>Hermansky-Pudlak</a:t>
            </a:r>
            <a:r>
              <a:rPr lang="en-US" dirty="0"/>
              <a:t> Syndrome Pulmonary Fibrosis (HPS PF)</a:t>
            </a:r>
          </a:p>
          <a:p>
            <a:r>
              <a:rPr lang="en-US" dirty="0"/>
              <a:t>Similar workflow, different target </a:t>
            </a:r>
            <a:r>
              <a:rPr lang="en-US" dirty="0">
                <a:sym typeface="Wingdings" panose="05000000000000000000" pitchFamily="2" charset="2"/>
              </a:rPr>
              <a:t> you can work together</a:t>
            </a:r>
          </a:p>
          <a:p>
            <a:r>
              <a:rPr lang="en-US" dirty="0">
                <a:sym typeface="Wingdings" panose="05000000000000000000" pitchFamily="2" charset="2"/>
              </a:rPr>
              <a:t>We will not learn how to program, but we will learn about the application of programming</a:t>
            </a:r>
          </a:p>
          <a:p>
            <a:pPr lvl="1"/>
            <a:r>
              <a:rPr lang="en-US" dirty="0">
                <a:sym typeface="Wingdings" panose="05000000000000000000" pitchFamily="2" charset="2"/>
              </a:rPr>
              <a:t>Learning to code in R will be part of the curriculum, but not the main goal</a:t>
            </a:r>
          </a:p>
        </p:txBody>
      </p:sp>
    </p:spTree>
    <p:extLst>
      <p:ext uri="{BB962C8B-B14F-4D97-AF65-F5344CB8AC3E}">
        <p14:creationId xmlns:p14="http://schemas.microsoft.com/office/powerpoint/2010/main" val="4141371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3" end="3"/>
                                            </p:txEl>
                                          </p:spTgt>
                                        </p:tgtEl>
                                        <p:attrNameLst>
                                          <p:attrName>style.visibility</p:attrName>
                                        </p:attrNameLst>
                                      </p:cBhvr>
                                      <p:to>
                                        <p:strVal val="visible"/>
                                      </p:to>
                                    </p:set>
                                    <p:animEffect transition="in" filter="fade">
                                      <p:cBhvr>
                                        <p:cTn id="20" dur="500"/>
                                        <p:tgtEl>
                                          <p:spTgt spid="4">
                                            <p:txEl>
                                              <p:pRg st="3" end="3"/>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fade">
                                      <p:cBhvr>
                                        <p:cTn id="23" dur="500"/>
                                        <p:tgtEl>
                                          <p:spTgt spid="4">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
                                            <p:txEl>
                                              <p:pRg st="5" end="5"/>
                                            </p:txEl>
                                          </p:spTgt>
                                        </p:tgtEl>
                                        <p:attrNameLst>
                                          <p:attrName>style.visibility</p:attrName>
                                        </p:attrNameLst>
                                      </p:cBhvr>
                                      <p:to>
                                        <p:strVal val="visible"/>
                                      </p:to>
                                    </p:set>
                                    <p:animEffect transition="in" filter="fade">
                                      <p:cBhvr>
                                        <p:cTn id="28" dur="500"/>
                                        <p:tgtEl>
                                          <p:spTgt spid="4">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6" end="6"/>
                                            </p:txEl>
                                          </p:spTgt>
                                        </p:tgtEl>
                                        <p:attrNameLst>
                                          <p:attrName>style.visibility</p:attrName>
                                        </p:attrNameLst>
                                      </p:cBhvr>
                                      <p:to>
                                        <p:strVal val="visible"/>
                                      </p:to>
                                    </p:set>
                                    <p:animEffect transition="in" filter="fade">
                                      <p:cBhvr>
                                        <p:cTn id="33" dur="500"/>
                                        <p:tgtEl>
                                          <p:spTgt spid="4">
                                            <p:txEl>
                                              <p:pRg st="6" end="6"/>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4">
                                            <p:txEl>
                                              <p:pRg st="7" end="7"/>
                                            </p:txEl>
                                          </p:spTgt>
                                        </p:tgtEl>
                                        <p:attrNameLst>
                                          <p:attrName>style.visibility</p:attrName>
                                        </p:attrNameLst>
                                      </p:cBhvr>
                                      <p:to>
                                        <p:strVal val="visible"/>
                                      </p:to>
                                    </p:set>
                                    <p:animEffect transition="in" filter="fade">
                                      <p:cBhvr>
                                        <p:cTn id="36"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FD.pot  -  Compatibility Mode" id="{13F872CB-B53D-4251-92E5-F5074BBD0C39}" vid="{B3D1DB15-1C40-4D7F-A755-C4B50EECF96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9A0D4B3E1D5A346B73F62CFF223977C" ma:contentTypeVersion="9" ma:contentTypeDescription="Create a new document." ma:contentTypeScope="" ma:versionID="4ef4f74f4f8cc4c6c6cf64fbc0b74bde">
  <xsd:schema xmlns:xsd="http://www.w3.org/2001/XMLSchema" xmlns:xs="http://www.w3.org/2001/XMLSchema" xmlns:p="http://schemas.microsoft.com/office/2006/metadata/properties" xmlns:ns3="92022e53-c1a6-47ae-be97-3211b4828354" xmlns:ns4="aac70a85-7481-4e22-b585-e29d9433f157" targetNamespace="http://schemas.microsoft.com/office/2006/metadata/properties" ma:root="true" ma:fieldsID="d067c7def4996618ba393091b1887000" ns3:_="" ns4:_="">
    <xsd:import namespace="92022e53-c1a6-47ae-be97-3211b4828354"/>
    <xsd:import namespace="aac70a85-7481-4e22-b585-e29d9433f157"/>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2022e53-c1a6-47ae-be97-3211b4828354"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ac70a85-7481-4e22-b585-e29d9433f157"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4963516-E8FB-41AA-A98E-178222663416}">
  <ds:schemaRefs>
    <ds:schemaRef ds:uri="http://schemas.microsoft.com/sharepoint/v3/contenttype/forms"/>
  </ds:schemaRefs>
</ds:datastoreItem>
</file>

<file path=customXml/itemProps2.xml><?xml version="1.0" encoding="utf-8"?>
<ds:datastoreItem xmlns:ds="http://schemas.openxmlformats.org/officeDocument/2006/customXml" ds:itemID="{4C942A52-B33A-4AEC-9512-C2D138A274A8}">
  <ds:schemaRefs>
    <ds:schemaRef ds:uri="aac70a85-7481-4e22-b585-e29d9433f157"/>
    <ds:schemaRef ds:uri="http://purl.org/dc/terms/"/>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 ds:uri="92022e53-c1a6-47ae-be97-3211b4828354"/>
    <ds:schemaRef ds:uri="http://schemas.microsoft.com/office/2006/metadata/properties"/>
    <ds:schemaRef ds:uri="http://purl.org/dc/dcmitype/"/>
  </ds:schemaRefs>
</ds:datastoreItem>
</file>

<file path=customXml/itemProps3.xml><?xml version="1.0" encoding="utf-8"?>
<ds:datastoreItem xmlns:ds="http://schemas.openxmlformats.org/officeDocument/2006/customXml" ds:itemID="{11C7700D-28FF-4484-91B9-9B302612435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2022e53-c1a6-47ae-be97-3211b4828354"/>
    <ds:schemaRef ds:uri="aac70a85-7481-4e22-b585-e29d9433f15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SFD</Template>
  <TotalTime>278</TotalTime>
  <Words>1425</Words>
  <Application>Microsoft Office PowerPoint</Application>
  <PresentationFormat>Widescreen</PresentationFormat>
  <Paragraphs>224</Paragraphs>
  <Slides>15</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Georgia</vt:lpstr>
      <vt:lpstr>Office Theme</vt:lpstr>
      <vt:lpstr>2022 Summer Internship Introduction</vt:lpstr>
      <vt:lpstr>Introduction</vt:lpstr>
      <vt:lpstr>PowerPoint Presentation</vt:lpstr>
      <vt:lpstr>PowerPoint Presentation</vt:lpstr>
      <vt:lpstr>PowerPoint Presentation</vt:lpstr>
      <vt:lpstr>Systems Biology Paradigm</vt:lpstr>
      <vt:lpstr>Approaches in Systems Biology</vt:lpstr>
      <vt:lpstr>PowerPoint Presentation</vt:lpstr>
      <vt:lpstr>Summer Projects</vt:lpstr>
      <vt:lpstr>Objectives</vt:lpstr>
      <vt:lpstr>Timeline</vt:lpstr>
      <vt:lpstr>Weekly Meeting</vt:lpstr>
      <vt:lpstr>Other Interactions</vt:lpstr>
      <vt:lpstr>Plan for 13-17 June 2022</vt:lpstr>
      <vt:lpstr>Suggestions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2022 Summer Internship Introduction</dc:title>
  <dc:creator>Arif, Muhammad (NIH/NIAAA) [F]</dc:creator>
  <cp:lastModifiedBy>Arif, Muhammad (NIH/NIAAA) [F]</cp:lastModifiedBy>
  <cp:revision>9</cp:revision>
  <dcterms:created xsi:type="dcterms:W3CDTF">2022-06-09T14:39:29Z</dcterms:created>
  <dcterms:modified xsi:type="dcterms:W3CDTF">2022-06-10T19:58:01Z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0x01010069A0D4B3E1D5A346B73F62CFF223977C</vt:lpwstr>
  </property>
</Properties>
</file>

<file path=docProps/thumbnail.jpeg>
</file>